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56" r:id="rId3"/>
    <p:sldId id="258" r:id="rId4"/>
    <p:sldId id="267" r:id="rId5"/>
    <p:sldId id="265" r:id="rId6"/>
    <p:sldId id="259" r:id="rId7"/>
    <p:sldId id="260" r:id="rId8"/>
    <p:sldId id="289" r:id="rId9"/>
    <p:sldId id="291" r:id="rId10"/>
    <p:sldId id="290" r:id="rId11"/>
    <p:sldId id="262" r:id="rId12"/>
    <p:sldId id="299" r:id="rId13"/>
    <p:sldId id="296" r:id="rId14"/>
    <p:sldId id="283" r:id="rId15"/>
    <p:sldId id="268" r:id="rId16"/>
    <p:sldId id="282" r:id="rId17"/>
    <p:sldId id="284" r:id="rId18"/>
    <p:sldId id="285" r:id="rId19"/>
    <p:sldId id="280" r:id="rId20"/>
    <p:sldId id="286" r:id="rId21"/>
    <p:sldId id="287" r:id="rId22"/>
    <p:sldId id="288" r:id="rId23"/>
    <p:sldId id="30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9" autoAdjust="0"/>
    <p:restoredTop sz="92817" autoAdjust="0"/>
  </p:normalViewPr>
  <p:slideViewPr>
    <p:cSldViewPr snapToGrid="0">
      <p:cViewPr varScale="1">
        <p:scale>
          <a:sx n="61" d="100"/>
          <a:sy n="61" d="100"/>
        </p:scale>
        <p:origin x="42" y="81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5B26D8-41CB-4F00-AFE6-88452E059B19}" type="datetimeFigureOut">
              <a:rPr lang="en-US" smtClean="0"/>
              <a:t>6/28/2019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A721A-6CA2-4ECA-B78F-7DCAE7885098}" type="slidenum">
              <a:rPr lang="en-US" smtClean="0"/>
              <a:t>‹#›</a:t>
            </a:fld>
            <a:endParaRPr lang="en-US" dirty="0"/>
          </a:p>
        </p:txBody>
      </p:sp>
    </p:spTree>
    <p:extLst>
      <p:ext uri="{BB962C8B-B14F-4D97-AF65-F5344CB8AC3E}">
        <p14:creationId xmlns:p14="http://schemas.microsoft.com/office/powerpoint/2010/main" val="946635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950" y="404813"/>
            <a:ext cx="6094413" cy="3429000"/>
          </a:xfrm>
        </p:spPr>
      </p:sp>
      <p:sp>
        <p:nvSpPr>
          <p:cNvPr id="3" name="Notes Placeholder 2"/>
          <p:cNvSpPr>
            <a:spLocks noGrp="1"/>
          </p:cNvSpPr>
          <p:nvPr>
            <p:ph type="body" idx="1"/>
          </p:nvPr>
        </p:nvSpPr>
        <p:spPr>
          <a:xfrm>
            <a:off x="696876" y="3976663"/>
            <a:ext cx="5486400" cy="8712147"/>
          </a:xfrm>
        </p:spPr>
        <p:txBody>
          <a:bodyPr/>
          <a:lstStyle/>
          <a:p>
            <a:r>
              <a:rPr lang="en-US" dirty="0">
                <a:latin typeface="Arial" panose="020B0604020202020204" pitchFamily="34" charset="0"/>
                <a:cs typeface="Arial" panose="020B0604020202020204" pitchFamily="34" charset="0"/>
              </a:rPr>
              <a:t>Review with trainees: This is on page 76 of their manuals</a:t>
            </a:r>
          </a:p>
          <a:p>
            <a:endParaRPr lang="en-US"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Some of the many details involved with implementing the Kairos Inside program are less important than others…..  Example – the menu for the Weekend.  But other details are very significant and they are included in the Riverbanks.  Each Weekend Leader has been given the authority by their Advisory Council, and the State Chapter Committee  (they approve every Weekend Leader) to lead their Weekend, but they must stay within the Riverbanks of the Kairos Methods.</a:t>
            </a:r>
          </a:p>
          <a:p>
            <a:endParaRPr lang="en-US" baseline="0" dirty="0">
              <a:latin typeface="Arial" panose="020B0604020202020204" pitchFamily="34" charset="0"/>
              <a:cs typeface="Arial" panose="020B0604020202020204" pitchFamily="34" charset="0"/>
            </a:endParaRPr>
          </a:p>
          <a:p>
            <a:r>
              <a:rPr lang="en-US" baseline="0" dirty="0">
                <a:latin typeface="Arial" panose="020B0604020202020204" pitchFamily="34" charset="0"/>
                <a:cs typeface="Arial" panose="020B0604020202020204" pitchFamily="34" charset="0"/>
              </a:rPr>
              <a:t>During the teaming process the River is wide – a Weekend Leader can make choices about how to prepare their team, but </a:t>
            </a:r>
            <a:r>
              <a:rPr lang="en-US" b="1" baseline="0" dirty="0">
                <a:latin typeface="Arial" panose="020B0604020202020204" pitchFamily="34" charset="0"/>
                <a:cs typeface="Arial" panose="020B0604020202020204" pitchFamily="34" charset="0"/>
              </a:rPr>
              <a:t>on the Weekend the Riverbanks are very narrow. </a:t>
            </a:r>
          </a:p>
          <a:p>
            <a:endParaRPr lang="en-US" b="1" baseline="0" dirty="0">
              <a:latin typeface="Arial" panose="020B0604020202020204" pitchFamily="34" charset="0"/>
              <a:cs typeface="Arial" panose="020B0604020202020204" pitchFamily="34" charset="0"/>
            </a:endParaRPr>
          </a:p>
          <a:p>
            <a:r>
              <a:rPr lang="en-US" b="0" baseline="0" dirty="0">
                <a:latin typeface="Arial" panose="020B0604020202020204" pitchFamily="34" charset="0"/>
                <a:cs typeface="Arial" panose="020B0604020202020204" pitchFamily="34" charset="0"/>
              </a:rPr>
              <a:t>Weekend Leaders must understand </a:t>
            </a:r>
            <a:r>
              <a:rPr lang="en-US" dirty="0">
                <a:latin typeface="Arial" panose="020B0604020202020204" pitchFamily="34" charset="0"/>
                <a:cs typeface="Arial" panose="020B0604020202020204" pitchFamily="34" charset="0"/>
              </a:rPr>
              <a:t>the methods of the program and the impact on the program if they do not stay within the “Kairos Riverbanks”.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Think of planning a long trip. You know where you want to end up, and you plan a path to get you there.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As you begin the journey, you make a small error in your path - just a small one – no big deal.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But, over time, that small error takes you further and further away from your original, intended destination. With time, that small error ends up resulting in a big problem that is costly and time consuming to correct.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That is what happens when do not stay within the Riverbanks… at the time we may not see as a big deal.  But over time things that are no big deal happen more and more frequently, or we bring in traditions from other programs or ministries, or we do things the “way they have always been done, and eventually the program is unrecognizable……..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We become disobedient – we are not following the program….  WE  ARE OUT OF THE RIVER, ON TO THE SHORE, AND MOVING INLAND QUICKLY!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Other things that can be mentioned – reasons for drift :</a:t>
            </a:r>
          </a:p>
          <a:p>
            <a:r>
              <a:rPr lang="en-US" b="1" dirty="0">
                <a:latin typeface="Arial" panose="020B0604020202020204" pitchFamily="34" charset="0"/>
                <a:cs typeface="Arial" panose="020B0604020202020204" pitchFamily="34" charset="0"/>
              </a:rPr>
              <a:t>Pride</a:t>
            </a:r>
            <a:r>
              <a:rPr lang="en-US" dirty="0">
                <a:latin typeface="Arial" panose="020B0604020202020204" pitchFamily="34" charset="0"/>
                <a:cs typeface="Arial" panose="020B0604020202020204" pitchFamily="34" charset="0"/>
              </a:rPr>
              <a:t> – wanting to make the Weekend their own</a:t>
            </a:r>
          </a:p>
          <a:p>
            <a:r>
              <a:rPr lang="en-US" b="1" dirty="0">
                <a:latin typeface="Arial" panose="020B0604020202020204" pitchFamily="34" charset="0"/>
                <a:cs typeface="Arial" panose="020B0604020202020204" pitchFamily="34" charset="0"/>
              </a:rPr>
              <a:t>Ignorance</a:t>
            </a:r>
            <a:r>
              <a:rPr lang="en-US" dirty="0">
                <a:latin typeface="Arial" panose="020B0604020202020204" pitchFamily="34" charset="0"/>
                <a:cs typeface="Arial" panose="020B0604020202020204" pitchFamily="34" charset="0"/>
              </a:rPr>
              <a:t> - have not read the manual, and don’t know the program – not an excuse</a:t>
            </a:r>
          </a:p>
          <a:p>
            <a:endParaRPr lang="en-US" sz="1400" dirty="0"/>
          </a:p>
          <a:p>
            <a:r>
              <a:rPr lang="en-US" sz="1400" dirty="0"/>
              <a:t>(Program Manual Reference _______________________)</a:t>
            </a:r>
          </a:p>
          <a:p>
            <a:endParaRPr lang="en-US" dirty="0"/>
          </a:p>
          <a:p>
            <a:endParaRPr lang="en-US" dirty="0"/>
          </a:p>
        </p:txBody>
      </p:sp>
      <p:sp>
        <p:nvSpPr>
          <p:cNvPr id="4" name="Slide Number Placeholder 3"/>
          <p:cNvSpPr>
            <a:spLocks noGrp="1"/>
          </p:cNvSpPr>
          <p:nvPr>
            <p:ph type="sldNum" sz="quarter" idx="10"/>
          </p:nvPr>
        </p:nvSpPr>
        <p:spPr/>
        <p:txBody>
          <a:bodyPr/>
          <a:lstStyle/>
          <a:p>
            <a:fld id="{0749EB62-1CA5-4739-937C-595FE0643698}"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6530088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588" r="7013"/>
          <a:stretch/>
        </p:blipFill>
        <p:spPr>
          <a:xfrm>
            <a:off x="0" y="0"/>
            <a:ext cx="4937760" cy="6858000"/>
          </a:xfrm>
          <a:prstGeom prst="rect">
            <a:avLst/>
          </a:prstGeom>
        </p:spPr>
      </p:pic>
      <p:sp>
        <p:nvSpPr>
          <p:cNvPr id="2" name="Title 1"/>
          <p:cNvSpPr>
            <a:spLocks noGrp="1"/>
          </p:cNvSpPr>
          <p:nvPr>
            <p:ph type="ctrTitle"/>
          </p:nvPr>
        </p:nvSpPr>
        <p:spPr>
          <a:xfrm>
            <a:off x="4937760" y="1122363"/>
            <a:ext cx="657292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4937760" y="3602038"/>
            <a:ext cx="657292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2205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7983"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583680" y="987425"/>
            <a:ext cx="477170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517983"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700743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446" y="0"/>
            <a:ext cx="2286000" cy="6858000"/>
          </a:xfrm>
          <a:prstGeom prst="rect">
            <a:avLst/>
          </a:prstGeom>
        </p:spPr>
      </p:pic>
    </p:spTree>
    <p:extLst>
      <p:ext uri="{BB962C8B-B14F-4D97-AF65-F5344CB8AC3E}">
        <p14:creationId xmlns:p14="http://schemas.microsoft.com/office/powerpoint/2010/main" val="242865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9562" y="365125"/>
            <a:ext cx="8804238" cy="1325563"/>
          </a:xfrm>
        </p:spPr>
        <p:txBody>
          <a:bodyPr/>
          <a:lstStyle/>
          <a:p>
            <a:r>
              <a:rPr lang="en-US"/>
              <a:t>Click to edit Master title style</a:t>
            </a:r>
          </a:p>
        </p:txBody>
      </p:sp>
      <p:sp>
        <p:nvSpPr>
          <p:cNvPr id="3" name="Content Placeholder 2"/>
          <p:cNvSpPr>
            <a:spLocks noGrp="1"/>
          </p:cNvSpPr>
          <p:nvPr>
            <p:ph idx="1"/>
          </p:nvPr>
        </p:nvSpPr>
        <p:spPr>
          <a:xfrm>
            <a:off x="2549562" y="1825625"/>
            <a:ext cx="88042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a:extLst>
              <a:ext uri="{FF2B5EF4-FFF2-40B4-BE49-F238E27FC236}">
                <a16:creationId xmlns:a16="http://schemas.microsoft.com/office/drawing/2014/main" id="{0246D58D-B400-4598-9B27-32696D3A3B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9" name="Picture 8">
            <a:extLst>
              <a:ext uri="{FF2B5EF4-FFF2-40B4-BE49-F238E27FC236}">
                <a16:creationId xmlns:a16="http://schemas.microsoft.com/office/drawing/2014/main" id="{2E8364CE-C36C-4B16-8D6C-AEA558D00B7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10" name="Picture 9">
            <a:extLst>
              <a:ext uri="{FF2B5EF4-FFF2-40B4-BE49-F238E27FC236}">
                <a16:creationId xmlns:a16="http://schemas.microsoft.com/office/drawing/2014/main" id="{E6022468-492E-4C8B-93D6-DF931987A90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2729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63500" y="1709738"/>
            <a:ext cx="8883949"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463500" y="4589463"/>
            <a:ext cx="888394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7579DB2-8F4E-49A5-8EDC-40FCA9249E7D}"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3791441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74258" y="365125"/>
            <a:ext cx="8879541" cy="1325563"/>
          </a:xfrm>
        </p:spPr>
        <p:txBody>
          <a:bodyPr/>
          <a:lstStyle/>
          <a:p>
            <a:r>
              <a:rPr lang="en-US"/>
              <a:t>Click to edit Master title style</a:t>
            </a:r>
          </a:p>
        </p:txBody>
      </p:sp>
      <p:sp>
        <p:nvSpPr>
          <p:cNvPr id="3" name="Content Placeholder 2"/>
          <p:cNvSpPr>
            <a:spLocks noGrp="1"/>
          </p:cNvSpPr>
          <p:nvPr>
            <p:ph sz="half" idx="1"/>
          </p:nvPr>
        </p:nvSpPr>
        <p:spPr>
          <a:xfrm>
            <a:off x="7010399"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474258" y="1825625"/>
            <a:ext cx="43434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03467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47173" y="365125"/>
            <a:ext cx="8915400" cy="1325563"/>
          </a:xfrm>
        </p:spPr>
        <p:txBody>
          <a:bodyPr/>
          <a:lstStyle/>
          <a:p>
            <a:r>
              <a:rPr lang="en-US"/>
              <a:t>Click to edit Master title style</a:t>
            </a:r>
          </a:p>
        </p:txBody>
      </p:sp>
      <p:sp>
        <p:nvSpPr>
          <p:cNvPr id="3" name="Text Placeholder 2"/>
          <p:cNvSpPr>
            <a:spLocks noGrp="1"/>
          </p:cNvSpPr>
          <p:nvPr>
            <p:ph type="body" idx="1"/>
          </p:nvPr>
        </p:nvSpPr>
        <p:spPr>
          <a:xfrm>
            <a:off x="2447173" y="1711325"/>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447173" y="2535237"/>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32811" y="1713437"/>
            <a:ext cx="4343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32811" y="2537349"/>
            <a:ext cx="43434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7579DB2-8F4E-49A5-8EDC-40FCA9249E7D}" type="slidenum">
              <a:rPr lang="en-US" smtClean="0"/>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614" y="0"/>
            <a:ext cx="2286000" cy="6858000"/>
          </a:xfrm>
          <a:prstGeom prst="rect">
            <a:avLst/>
          </a:prstGeom>
        </p:spPr>
      </p:pic>
    </p:spTree>
    <p:extLst>
      <p:ext uri="{BB962C8B-B14F-4D97-AF65-F5344CB8AC3E}">
        <p14:creationId xmlns:p14="http://schemas.microsoft.com/office/powerpoint/2010/main" val="252877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81834" y="365125"/>
            <a:ext cx="8771965" cy="1325563"/>
          </a:xfrm>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B7579DB2-8F4E-49A5-8EDC-40FCA9249E7D}"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1368849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579DB2-8F4E-49A5-8EDC-40FCA9249E7D}" type="slidenum">
              <a:rPr lang="en-US" smtClean="0"/>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9952" y="357453"/>
            <a:ext cx="1272638" cy="468319"/>
          </a:xfrm>
          <a:prstGeom prst="rect">
            <a:avLst/>
          </a:prstGeom>
        </p:spPr>
      </p:pic>
      <p:pic>
        <p:nvPicPr>
          <p:cNvPr id="6" name="Picture 5">
            <a:extLst>
              <a:ext uri="{FF2B5EF4-FFF2-40B4-BE49-F238E27FC236}">
                <a16:creationId xmlns:a16="http://schemas.microsoft.com/office/drawing/2014/main" id="{08B80FE1-29CB-4563-AF40-72DBD6096DE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212" b="82095"/>
          <a:stretch/>
        </p:blipFill>
        <p:spPr>
          <a:xfrm>
            <a:off x="8688985" y="5954974"/>
            <a:ext cx="1853277" cy="705685"/>
          </a:xfrm>
          <a:prstGeom prst="rect">
            <a:avLst/>
          </a:prstGeom>
        </p:spPr>
      </p:pic>
      <p:pic>
        <p:nvPicPr>
          <p:cNvPr id="7" name="Picture 6">
            <a:extLst>
              <a:ext uri="{FF2B5EF4-FFF2-40B4-BE49-F238E27FC236}">
                <a16:creationId xmlns:a16="http://schemas.microsoft.com/office/drawing/2014/main" id="{91909F24-CF95-4374-9E6D-B1A144BF1AA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905" t="21080" r="22897" b="67111"/>
          <a:stretch/>
        </p:blipFill>
        <p:spPr>
          <a:xfrm>
            <a:off x="10353218" y="6104709"/>
            <a:ext cx="948857" cy="656590"/>
          </a:xfrm>
          <a:prstGeom prst="rect">
            <a:avLst/>
          </a:prstGeom>
        </p:spPr>
      </p:pic>
    </p:spTree>
    <p:extLst>
      <p:ext uri="{BB962C8B-B14F-4D97-AF65-F5344CB8AC3E}">
        <p14:creationId xmlns:p14="http://schemas.microsoft.com/office/powerpoint/2010/main" val="101543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4201"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562164" y="987425"/>
            <a:ext cx="479322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6420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7579DB2-8F4E-49A5-8EDC-40FCA9249E7D}"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2286000" cy="6858000"/>
          </a:xfrm>
          <a:prstGeom prst="rect">
            <a:avLst/>
          </a:prstGeom>
        </p:spPr>
      </p:pic>
    </p:spTree>
    <p:extLst>
      <p:ext uri="{BB962C8B-B14F-4D97-AF65-F5344CB8AC3E}">
        <p14:creationId xmlns:p14="http://schemas.microsoft.com/office/powerpoint/2010/main" val="281420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79DB2-8F4E-49A5-8EDC-40FCA9249E7D}" type="slidenum">
              <a:rPr lang="en-US" smtClean="0"/>
              <a:t>‹#›</a:t>
            </a:fld>
            <a:endParaRPr lang="en-US" dirty="0"/>
          </a:p>
        </p:txBody>
      </p:sp>
    </p:spTree>
    <p:extLst>
      <p:ext uri="{BB962C8B-B14F-4D97-AF65-F5344CB8AC3E}">
        <p14:creationId xmlns:p14="http://schemas.microsoft.com/office/powerpoint/2010/main" val="1572312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3" r:id="rId6"/>
    <p:sldLayoutId id="2147483654" r:id="rId7"/>
    <p:sldLayoutId id="2147483655" r:id="rId8"/>
    <p:sldLayoutId id="2147483656" r:id="rId9"/>
    <p:sldLayoutId id="2147483657" r:id="rId10"/>
  </p:sldLayoutIdLst>
  <p:hf hdr="0" ftr="0" dt="0"/>
  <p:txStyles>
    <p:titleStyle>
      <a:lvl1pPr algn="l" defTabSz="914400" rtl="0" eaLnBrk="1" latinLnBrk="0" hangingPunct="1">
        <a:lnSpc>
          <a:spcPct val="90000"/>
        </a:lnSpc>
        <a:spcBef>
          <a:spcPct val="0"/>
        </a:spcBef>
        <a:buNone/>
        <a:defRPr sz="4400" b="1"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givCI1M9Rh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hyperlink" Target="https://www.google.com/search?gs_ssp=eJzj4tFP1zcsNM0yL0vKSzdgBAAglAQy&amp;q=strong+enough&amp;oq=STRONG+ENOG&amp;aqs=chrome.1.69i57j46j0j46l2j0.6299j0j7&amp;sourceid=chrome&amp;ie=UTF-8&amp;safe=active&amp;ssui=on" TargetMode="External"/><Relationship Id="rId5" Type="http://schemas.openxmlformats.org/officeDocument/2006/relationships/hyperlink" Target="https://www.youtube.com/watch?v=ugD0i5Y3cw8" TargetMode="Externa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ysWWGf8VsOg"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9467" y="5024735"/>
            <a:ext cx="866367" cy="307777"/>
          </a:xfrm>
          <a:prstGeom prst="rect">
            <a:avLst/>
          </a:prstGeom>
          <a:solidFill>
            <a:schemeClr val="bg1">
              <a:alpha val="0"/>
            </a:schemeClr>
          </a:solidFill>
          <a:ln>
            <a:noFill/>
          </a:ln>
        </p:spPr>
        <p:txBody>
          <a:bodyPr wrap="square" rtlCol="0">
            <a:spAutoFit/>
          </a:bodyPr>
          <a:lstStyle/>
          <a:p>
            <a:pPr algn="ctr"/>
            <a:r>
              <a:rPr lang="en-US" sz="1400" dirty="0" smtClean="0">
                <a:solidFill>
                  <a:schemeClr val="bg1">
                    <a:alpha val="0"/>
                  </a:schemeClr>
                </a:solidFill>
                <a:latin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Shine!!</a:t>
            </a:r>
            <a:endParaRPr lang="en-US" sz="1400" dirty="0">
              <a:solidFill>
                <a:schemeClr val="bg1">
                  <a:alpha val="0"/>
                </a:schemeClr>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B7579DB2-8F4E-49A5-8EDC-40FCA9249E7D}" type="slidenum">
              <a:rPr lang="en-US" smtClean="0"/>
              <a:t>1</a:t>
            </a:fld>
            <a:endParaRPr lang="en-US" dirty="0"/>
          </a:p>
        </p:txBody>
      </p:sp>
      <p:sp>
        <p:nvSpPr>
          <p:cNvPr id="5" name="TextBox 4"/>
          <p:cNvSpPr txBox="1"/>
          <p:nvPr/>
        </p:nvSpPr>
        <p:spPr>
          <a:xfrm>
            <a:off x="5898387" y="4602024"/>
            <a:ext cx="5424425" cy="1754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dirty="0" smtClean="0">
                <a:solidFill>
                  <a:schemeClr val="accent1"/>
                </a:solidFill>
              </a:rPr>
              <a:t>Sarah </a:t>
            </a:r>
            <a:r>
              <a:rPr lang="en-US" sz="2400" b="1" dirty="0" err="1" smtClean="0">
                <a:solidFill>
                  <a:schemeClr val="accent1"/>
                </a:solidFill>
              </a:rPr>
              <a:t>Holwager</a:t>
            </a:r>
            <a:r>
              <a:rPr lang="en-US" sz="2400" dirty="0" smtClean="0"/>
              <a:t>, Institutional Liaison</a:t>
            </a:r>
          </a:p>
          <a:p>
            <a:r>
              <a:rPr lang="en-US" sz="2400" i="1" dirty="0" smtClean="0"/>
              <a:t>Rockville Correctional Facility (Indiana</a:t>
            </a:r>
            <a:r>
              <a:rPr lang="en-US" sz="2400" i="1" dirty="0" smtClean="0"/>
              <a:t>)</a:t>
            </a:r>
          </a:p>
          <a:p>
            <a:endParaRPr lang="en-US" sz="1200" i="1" dirty="0" smtClean="0"/>
          </a:p>
          <a:p>
            <a:r>
              <a:rPr lang="en-US" sz="2400" b="1" dirty="0" smtClean="0">
                <a:solidFill>
                  <a:schemeClr val="accent1"/>
                </a:solidFill>
              </a:rPr>
              <a:t>Jonathan Kieffer</a:t>
            </a:r>
            <a:r>
              <a:rPr lang="en-US" sz="2400" dirty="0" smtClean="0"/>
              <a:t>, Advisory Council Chair</a:t>
            </a:r>
          </a:p>
          <a:p>
            <a:r>
              <a:rPr lang="en-US" sz="2400" i="1" dirty="0" smtClean="0"/>
              <a:t>Jessup Correctional Institution (Maryland) </a:t>
            </a:r>
            <a:endParaRPr lang="en-US" sz="2400" i="1" dirty="0"/>
          </a:p>
        </p:txBody>
      </p:sp>
      <p:sp>
        <p:nvSpPr>
          <p:cNvPr id="6" name="Title 1"/>
          <p:cNvSpPr txBox="1">
            <a:spLocks/>
          </p:cNvSpPr>
          <p:nvPr/>
        </p:nvSpPr>
        <p:spPr>
          <a:xfrm>
            <a:off x="2538984" y="841821"/>
            <a:ext cx="9128760" cy="3144963"/>
          </a:xfrm>
          <a:prstGeom prst="rect">
            <a:avLst/>
          </a:prstGeom>
          <a:ln w="76200">
            <a:solidFill>
              <a:srgbClr val="0070C0"/>
            </a:solidFill>
          </a:ln>
          <a:effectLst>
            <a:outerShdw blurRad="50800" dist="38100" dir="5400000" algn="t" rotWithShape="0">
              <a:prstClr val="black">
                <a:alpha val="40000"/>
              </a:prstClr>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baseline="0">
                <a:solidFill>
                  <a:schemeClr val="accent1"/>
                </a:solidFill>
                <a:latin typeface="+mj-lt"/>
                <a:ea typeface="+mj-ea"/>
                <a:cs typeface="+mj-cs"/>
              </a:defRPr>
            </a:lvl1pPr>
          </a:lstStyle>
          <a:p>
            <a:pPr algn="ctr"/>
            <a:r>
              <a:rPr lang="en-US" sz="9600" dirty="0" smtClean="0">
                <a:effectLst>
                  <a:outerShdw blurRad="38100" dist="38100" dir="2700000" algn="tl">
                    <a:srgbClr val="000000">
                      <a:alpha val="43137"/>
                    </a:srgbClr>
                  </a:outerShdw>
                </a:effectLst>
                <a:latin typeface="Arial Black" panose="020B0A04020102020204" pitchFamily="34" charset="0"/>
              </a:rPr>
              <a:t>Kairos Inside Workshop</a:t>
            </a:r>
            <a:endParaRPr lang="en-US" dirty="0"/>
          </a:p>
        </p:txBody>
      </p:sp>
    </p:spTree>
    <p:extLst>
      <p:ext uri="{BB962C8B-B14F-4D97-AF65-F5344CB8AC3E}">
        <p14:creationId xmlns:p14="http://schemas.microsoft.com/office/powerpoint/2010/main" val="24883844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normAutofit/>
          </a:bodyPr>
          <a:lstStyle/>
          <a:p>
            <a:pPr algn="ctr"/>
            <a:r>
              <a:rPr lang="en-US" sz="7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Team Formation</a:t>
            </a: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2177716" y="1690688"/>
            <a:ext cx="9829800" cy="2580523"/>
          </a:xfrm>
        </p:spPr>
        <p:txBody>
          <a:bodyPr>
            <a:normAutofit fontScale="92500"/>
          </a:bodyPr>
          <a:lstStyle/>
          <a:p>
            <a:r>
              <a:rPr lang="en-US" sz="4000" dirty="0">
                <a:latin typeface="Times New Roman" panose="02020603050405020304" pitchFamily="18" charset="0"/>
                <a:cs typeface="Times New Roman" panose="02020603050405020304" pitchFamily="18" charset="0"/>
              </a:rPr>
              <a:t>We are MANY churches… but one CHURCH.</a:t>
            </a:r>
          </a:p>
          <a:p>
            <a:r>
              <a:rPr lang="en-US" sz="4000" dirty="0">
                <a:solidFill>
                  <a:schemeClr val="accent1"/>
                </a:solidFill>
                <a:latin typeface="Times New Roman" panose="02020603050405020304" pitchFamily="18" charset="0"/>
                <a:cs typeface="Times New Roman" panose="02020603050405020304" pitchFamily="18" charset="0"/>
              </a:rPr>
              <a:t>Leaders need to focus on a </a:t>
            </a:r>
            <a:r>
              <a:rPr lang="en-US" sz="4000" i="1" dirty="0">
                <a:solidFill>
                  <a:schemeClr val="accent1"/>
                </a:solidFill>
                <a:latin typeface="Times New Roman" panose="02020603050405020304" pitchFamily="18" charset="0"/>
                <a:cs typeface="Times New Roman" panose="02020603050405020304" pitchFamily="18" charset="0"/>
              </a:rPr>
              <a:t>Devotional Journey…</a:t>
            </a:r>
            <a:endParaRPr lang="en-US" sz="4000" dirty="0">
              <a:solidFill>
                <a:schemeClr val="accent1"/>
              </a:solidFill>
              <a:latin typeface="Times New Roman" panose="02020603050405020304" pitchFamily="18" charset="0"/>
              <a:cs typeface="Times New Roman" panose="02020603050405020304" pitchFamily="18" charset="0"/>
            </a:endParaRPr>
          </a:p>
          <a:p>
            <a:pPr marL="0" indent="0">
              <a:buNone/>
            </a:pPr>
            <a:r>
              <a:rPr lang="en-US" sz="4000" dirty="0">
                <a:solidFill>
                  <a:schemeClr val="accent1"/>
                </a:solidFill>
                <a:latin typeface="Times New Roman" panose="02020603050405020304" pitchFamily="18" charset="0"/>
                <a:cs typeface="Times New Roman" panose="02020603050405020304" pitchFamily="18" charset="0"/>
              </a:rPr>
              <a:t>	not on an “Ezra Checklist.”</a:t>
            </a:r>
          </a:p>
          <a:p>
            <a:r>
              <a:rPr lang="en-US" sz="4000" dirty="0">
                <a:latin typeface="Times New Roman" panose="02020603050405020304" pitchFamily="18" charset="0"/>
                <a:cs typeface="Times New Roman" panose="02020603050405020304" pitchFamily="18" charset="0"/>
              </a:rPr>
              <a:t>Eight Themes… Eight “Meetings”</a:t>
            </a:r>
          </a:p>
        </p:txBody>
      </p:sp>
      <p:sp>
        <p:nvSpPr>
          <p:cNvPr id="3" name="TextBox 2">
            <a:extLst>
              <a:ext uri="{FF2B5EF4-FFF2-40B4-BE49-F238E27FC236}">
                <a16:creationId xmlns:a16="http://schemas.microsoft.com/office/drawing/2014/main" id="{7C2705AE-CADD-46EC-B757-D50551AECACE}"/>
              </a:ext>
            </a:extLst>
          </p:cNvPr>
          <p:cNvSpPr txBox="1"/>
          <p:nvPr/>
        </p:nvSpPr>
        <p:spPr>
          <a:xfrm>
            <a:off x="2716113" y="4271211"/>
            <a:ext cx="4329397" cy="2062103"/>
          </a:xfrm>
          <a:prstGeom prst="rect">
            <a:avLst/>
          </a:prstGeom>
          <a:noFill/>
        </p:spPr>
        <p:txBody>
          <a:bodyPr wrap="square" rtlCol="0">
            <a:spAutoFit/>
          </a:bodyPr>
          <a:lstStyle/>
          <a:p>
            <a:pPr marL="342900" indent="-342900">
              <a:buAutoNum type="arabicPeriod"/>
            </a:pPr>
            <a:r>
              <a:rPr lang="en-US" sz="3200" dirty="0" smtClean="0">
                <a:solidFill>
                  <a:schemeClr val="accent1"/>
                </a:solidFill>
                <a:latin typeface="Times New Roman" panose="02020603050405020304" pitchFamily="18" charset="0"/>
                <a:cs typeface="Times New Roman" panose="02020603050405020304" pitchFamily="18" charset="0"/>
              </a:rPr>
              <a:t>Vulnerability</a:t>
            </a:r>
            <a:endParaRPr lang="en-US" sz="3200" dirty="0">
              <a:solidFill>
                <a:schemeClr val="accent1"/>
              </a:solidFill>
              <a:latin typeface="Times New Roman" panose="02020603050405020304" pitchFamily="18" charset="0"/>
              <a:cs typeface="Times New Roman" panose="02020603050405020304" pitchFamily="18" charset="0"/>
            </a:endParaRPr>
          </a:p>
          <a:p>
            <a:pPr marL="342900" indent="-342900">
              <a:buFontTx/>
              <a:buAutoNum type="arabicPeriod"/>
            </a:pPr>
            <a:r>
              <a:rPr lang="en-US" sz="3200" dirty="0">
                <a:latin typeface="Times New Roman" panose="02020603050405020304" pitchFamily="18" charset="0"/>
                <a:cs typeface="Times New Roman" panose="02020603050405020304" pitchFamily="18" charset="0"/>
              </a:rPr>
              <a:t>Servanthood </a:t>
            </a:r>
          </a:p>
          <a:p>
            <a:pPr marL="342900" indent="-342900">
              <a:buAutoNum type="arabicPeriod"/>
            </a:pPr>
            <a:r>
              <a:rPr lang="en-US" sz="3200" dirty="0">
                <a:solidFill>
                  <a:schemeClr val="accent1"/>
                </a:solidFill>
                <a:latin typeface="Times New Roman" panose="02020603050405020304" pitchFamily="18" charset="0"/>
                <a:cs typeface="Times New Roman" panose="02020603050405020304" pitchFamily="18" charset="0"/>
              </a:rPr>
              <a:t>God’s Love </a:t>
            </a:r>
          </a:p>
          <a:p>
            <a:pPr marL="342900" indent="-342900">
              <a:buAutoNum type="arabicPeriod"/>
            </a:pPr>
            <a:r>
              <a:rPr lang="en-US" sz="3200" dirty="0">
                <a:latin typeface="Times New Roman" panose="02020603050405020304" pitchFamily="18" charset="0"/>
                <a:cs typeface="Times New Roman" panose="02020603050405020304" pitchFamily="18" charset="0"/>
              </a:rPr>
              <a:t>Human </a:t>
            </a:r>
            <a:r>
              <a:rPr lang="en-US" sz="3200" dirty="0" smtClean="0">
                <a:latin typeface="Times New Roman" panose="02020603050405020304" pitchFamily="18" charset="0"/>
                <a:cs typeface="Times New Roman" panose="02020603050405020304" pitchFamily="18" charset="0"/>
              </a:rPr>
              <a:t>Love</a:t>
            </a:r>
            <a:endParaRPr lang="en-US" sz="32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82864C4-1349-4FA0-AF90-9E6356F2D16B}"/>
              </a:ext>
            </a:extLst>
          </p:cNvPr>
          <p:cNvSpPr txBox="1"/>
          <p:nvPr/>
        </p:nvSpPr>
        <p:spPr>
          <a:xfrm>
            <a:off x="7182854" y="4271210"/>
            <a:ext cx="3882188" cy="2062103"/>
          </a:xfrm>
          <a:prstGeom prst="rect">
            <a:avLst/>
          </a:prstGeom>
          <a:noFill/>
        </p:spPr>
        <p:txBody>
          <a:bodyPr wrap="square" rtlCol="0">
            <a:spAutoFit/>
          </a:bodyPr>
          <a:lstStyle/>
          <a:p>
            <a:pPr marL="514350" indent="-514350">
              <a:buFont typeface="+mj-lt"/>
              <a:buAutoNum type="arabicPeriod" startAt="5"/>
            </a:pPr>
            <a:r>
              <a:rPr lang="en-US" sz="3200" dirty="0" smtClean="0">
                <a:solidFill>
                  <a:schemeClr val="accent1"/>
                </a:solidFill>
                <a:latin typeface="Times New Roman" panose="02020603050405020304" pitchFamily="18" charset="0"/>
                <a:cs typeface="Times New Roman" panose="02020603050405020304" pitchFamily="18" charset="0"/>
              </a:rPr>
              <a:t>Humility</a:t>
            </a:r>
            <a:endParaRPr lang="en-US" sz="3200" dirty="0">
              <a:solidFill>
                <a:schemeClr val="accent1"/>
              </a:solidFill>
              <a:latin typeface="Times New Roman" panose="02020603050405020304" pitchFamily="18" charset="0"/>
              <a:cs typeface="Times New Roman" panose="02020603050405020304" pitchFamily="18" charset="0"/>
            </a:endParaRPr>
          </a:p>
          <a:p>
            <a:pPr marL="342900" indent="-342900">
              <a:buAutoNum type="arabicPeriod" startAt="5"/>
            </a:pPr>
            <a:r>
              <a:rPr lang="en-US" sz="3200" dirty="0">
                <a:latin typeface="Times New Roman" panose="02020603050405020304" pitchFamily="18" charset="0"/>
                <a:cs typeface="Times New Roman" panose="02020603050405020304" pitchFamily="18" charset="0"/>
              </a:rPr>
              <a:t>Gratitude </a:t>
            </a:r>
          </a:p>
          <a:p>
            <a:pPr marL="342900" indent="-342900">
              <a:buAutoNum type="arabicPeriod" startAt="5"/>
            </a:pPr>
            <a:r>
              <a:rPr lang="en-US" sz="3200" dirty="0">
                <a:solidFill>
                  <a:schemeClr val="accent1"/>
                </a:solidFill>
                <a:latin typeface="Times New Roman" panose="02020603050405020304" pitchFamily="18" charset="0"/>
                <a:cs typeface="Times New Roman" panose="02020603050405020304" pitchFamily="18" charset="0"/>
              </a:rPr>
              <a:t>Compassion </a:t>
            </a:r>
          </a:p>
          <a:p>
            <a:pPr marL="342900" indent="-342900">
              <a:buAutoNum type="arabicPeriod" startAt="5"/>
            </a:pPr>
            <a:r>
              <a:rPr lang="en-US" sz="3200" dirty="0">
                <a:latin typeface="Times New Roman" panose="02020603050405020304" pitchFamily="18" charset="0"/>
                <a:cs typeface="Times New Roman" panose="02020603050405020304" pitchFamily="18" charset="0"/>
              </a:rPr>
              <a:t>Affirmation </a:t>
            </a:r>
            <a:endParaRPr lang="en-US"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B7579DB2-8F4E-49A5-8EDC-40FCA9249E7D}" type="slidenum">
              <a:rPr lang="en-US" smtClean="0"/>
              <a:t>10</a:t>
            </a:fld>
            <a:endParaRPr lang="en-US" dirty="0"/>
          </a:p>
        </p:txBody>
      </p:sp>
    </p:spTree>
    <p:extLst>
      <p:ext uri="{BB962C8B-B14F-4D97-AF65-F5344CB8AC3E}">
        <p14:creationId xmlns:p14="http://schemas.microsoft.com/office/powerpoint/2010/main" val="1567843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157DCD-66FA-4044-8094-DFE647632ED2}"/>
              </a:ext>
            </a:extLst>
          </p:cNvPr>
          <p:cNvPicPr>
            <a:picLocks noChangeAspect="1"/>
          </p:cNvPicPr>
          <p:nvPr/>
        </p:nvPicPr>
        <p:blipFill rotWithShape="1">
          <a:blip r:embed="rId2"/>
          <a:srcRect l="24403" t="24668" r="9002" b="9815"/>
          <a:stretch/>
        </p:blipFill>
        <p:spPr>
          <a:xfrm>
            <a:off x="2760961" y="3309625"/>
            <a:ext cx="5957110" cy="32966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2F4BDB3A-2BEF-4DF8-A7D3-6278E45A2CA9}"/>
              </a:ext>
            </a:extLst>
          </p:cNvPr>
          <p:cNvPicPr>
            <a:picLocks noChangeAspect="1"/>
          </p:cNvPicPr>
          <p:nvPr/>
        </p:nvPicPr>
        <p:blipFill rotWithShape="1">
          <a:blip r:embed="rId3"/>
          <a:srcRect l="24154" t="26605" r="8460" b="10540"/>
          <a:stretch/>
        </p:blipFill>
        <p:spPr>
          <a:xfrm rot="634316">
            <a:off x="5700969" y="749856"/>
            <a:ext cx="5707187" cy="29944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03643688-2FE2-4FC3-9AF9-0D4CCC35478E}"/>
              </a:ext>
            </a:extLst>
          </p:cNvPr>
          <p:cNvPicPr>
            <a:picLocks noChangeAspect="1"/>
          </p:cNvPicPr>
          <p:nvPr/>
        </p:nvPicPr>
        <p:blipFill rotWithShape="1">
          <a:blip r:embed="rId4"/>
          <a:srcRect l="25616" t="21533" r="13412" b="14599"/>
          <a:stretch/>
        </p:blipFill>
        <p:spPr>
          <a:xfrm rot="20973329">
            <a:off x="636406" y="636081"/>
            <a:ext cx="4991628" cy="29411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F8D1E493-B390-4D84-B798-EB26AD99959F}"/>
              </a:ext>
            </a:extLst>
          </p:cNvPr>
          <p:cNvSpPr txBox="1"/>
          <p:nvPr/>
        </p:nvSpPr>
        <p:spPr>
          <a:xfrm>
            <a:off x="770021" y="4556715"/>
            <a:ext cx="1672389" cy="923330"/>
          </a:xfrm>
          <a:prstGeom prst="rect">
            <a:avLst/>
          </a:prstGeom>
          <a:noFill/>
        </p:spPr>
        <p:txBody>
          <a:bodyPr wrap="square" rtlCol="0">
            <a:spAutoFit/>
          </a:bodyPr>
          <a:lstStyle/>
          <a:p>
            <a:pPr algn="ctr"/>
            <a:r>
              <a:rPr lang="en-US" dirty="0">
                <a:solidFill>
                  <a:srgbClr val="0070C0"/>
                </a:solidFill>
                <a:highlight>
                  <a:srgbClr val="C0C0C0"/>
                </a:highlight>
                <a:hlinkClick r:id="rId5">
                  <a:extLst>
                    <a:ext uri="{A12FA001-AC4F-418D-AE19-62706E023703}">
                      <ahyp:hlinkClr xmlns="" xmlns:ahyp="http://schemas.microsoft.com/office/drawing/2018/hyperlinkcolor" val="tx"/>
                    </a:ext>
                  </a:extLst>
                </a:hlinkClick>
              </a:rPr>
              <a:t>Watch This: Where is your Vulnerability?</a:t>
            </a:r>
            <a:endParaRPr lang="en-US" dirty="0">
              <a:solidFill>
                <a:srgbClr val="0070C0"/>
              </a:solidFill>
              <a:highlight>
                <a:srgbClr val="C0C0C0"/>
              </a:highlight>
            </a:endParaRPr>
          </a:p>
        </p:txBody>
      </p:sp>
      <p:sp>
        <p:nvSpPr>
          <p:cNvPr id="12" name="TextBox 11">
            <a:extLst>
              <a:ext uri="{FF2B5EF4-FFF2-40B4-BE49-F238E27FC236}">
                <a16:creationId xmlns:a16="http://schemas.microsoft.com/office/drawing/2014/main" id="{8E92CDE5-9E30-423C-B4D6-85A94085B13B}"/>
              </a:ext>
            </a:extLst>
          </p:cNvPr>
          <p:cNvSpPr txBox="1"/>
          <p:nvPr/>
        </p:nvSpPr>
        <p:spPr>
          <a:xfrm>
            <a:off x="10074442" y="4778013"/>
            <a:ext cx="1347537" cy="646331"/>
          </a:xfrm>
          <a:prstGeom prst="rect">
            <a:avLst/>
          </a:prstGeom>
          <a:noFill/>
        </p:spPr>
        <p:txBody>
          <a:bodyPr wrap="square" rtlCol="0">
            <a:spAutoFit/>
          </a:bodyPr>
          <a:lstStyle/>
          <a:p>
            <a:pPr algn="ctr"/>
            <a:r>
              <a:rPr lang="en-US" dirty="0">
                <a:solidFill>
                  <a:srgbClr val="0070C0"/>
                </a:solidFill>
                <a:highlight>
                  <a:srgbClr val="C0C0C0"/>
                </a:highlight>
                <a:hlinkClick r:id="rId6">
                  <a:extLst>
                    <a:ext uri="{A12FA001-AC4F-418D-AE19-62706E023703}">
                      <ahyp:hlinkClr xmlns="" xmlns:ahyp="http://schemas.microsoft.com/office/drawing/2018/hyperlinkcolor" val="tx"/>
                    </a:ext>
                  </a:extLst>
                </a:hlinkClick>
              </a:rPr>
              <a:t>Watch This: Humility</a:t>
            </a:r>
            <a:endParaRPr lang="en-US" dirty="0">
              <a:solidFill>
                <a:srgbClr val="0070C0"/>
              </a:solidFill>
              <a:highlight>
                <a:srgbClr val="C0C0C0"/>
              </a:highlight>
            </a:endParaRPr>
          </a:p>
        </p:txBody>
      </p:sp>
      <p:sp>
        <p:nvSpPr>
          <p:cNvPr id="3" name="Slide Number Placeholder 2"/>
          <p:cNvSpPr>
            <a:spLocks noGrp="1"/>
          </p:cNvSpPr>
          <p:nvPr>
            <p:ph type="sldNum" sz="quarter" idx="12"/>
          </p:nvPr>
        </p:nvSpPr>
        <p:spPr/>
        <p:txBody>
          <a:bodyPr/>
          <a:lstStyle/>
          <a:p>
            <a:fld id="{B7579DB2-8F4E-49A5-8EDC-40FCA9249E7D}" type="slidenum">
              <a:rPr lang="en-US" smtClean="0"/>
              <a:t>11</a:t>
            </a:fld>
            <a:endParaRPr lang="en-US" dirty="0"/>
          </a:p>
        </p:txBody>
      </p:sp>
    </p:spTree>
    <p:extLst>
      <p:ext uri="{BB962C8B-B14F-4D97-AF65-F5344CB8AC3E}">
        <p14:creationId xmlns:p14="http://schemas.microsoft.com/office/powerpoint/2010/main" val="633689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normAutofit/>
          </a:bodyPr>
          <a:lstStyle/>
          <a:p>
            <a:pPr algn="ctr"/>
            <a:r>
              <a:rPr lang="en-US" sz="7200" dirty="0">
                <a:effectLst>
                  <a:outerShdw blurRad="38100" dist="38100" dir="2700000" algn="tl">
                    <a:schemeClr val="accent1">
                      <a:alpha val="43000"/>
                    </a:schemeClr>
                  </a:outerShdw>
                </a:effectLst>
                <a:latin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Group Dynamics</a:t>
            </a:r>
            <a:endParaRPr lang="en-US" sz="7200" dirty="0">
              <a:effectLst>
                <a:outerShdw blurRad="38100" dist="38100" dir="2700000" algn="tl">
                  <a:schemeClr val="accent1">
                    <a:alpha val="43000"/>
                  </a:schemeClr>
                </a:outerShdw>
              </a:effectLst>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C2705AE-CADD-46EC-B757-D50551AECACE}"/>
              </a:ext>
            </a:extLst>
          </p:cNvPr>
          <p:cNvSpPr txBox="1"/>
          <p:nvPr/>
        </p:nvSpPr>
        <p:spPr>
          <a:xfrm>
            <a:off x="2270945" y="1840833"/>
            <a:ext cx="5453329" cy="3170099"/>
          </a:xfrm>
          <a:prstGeom prst="rect">
            <a:avLst/>
          </a:prstGeom>
          <a:noFill/>
        </p:spPr>
        <p:txBody>
          <a:bodyPr wrap="square" rtlCol="0">
            <a:spAutoFit/>
          </a:bodyPr>
          <a:lstStyle/>
          <a:p>
            <a:pPr algn="ctr"/>
            <a:r>
              <a:rPr lang="en-US" sz="4000" u="sng" dirty="0">
                <a:latin typeface="Times New Roman" panose="02020603050405020304" pitchFamily="18" charset="0"/>
                <a:cs typeface="Times New Roman" panose="02020603050405020304" pitchFamily="18" charset="0"/>
              </a:rPr>
              <a:t>AKT Review</a:t>
            </a:r>
          </a:p>
          <a:p>
            <a:pPr marL="342900" indent="-342900">
              <a:buAutoNum type="arabicPeriod"/>
            </a:pPr>
            <a:r>
              <a:rPr lang="en-US" sz="4000" dirty="0">
                <a:solidFill>
                  <a:schemeClr val="accent1"/>
                </a:solidFill>
                <a:latin typeface="Times New Roman" panose="02020603050405020304" pitchFamily="18" charset="0"/>
                <a:cs typeface="Times New Roman" panose="02020603050405020304" pitchFamily="18" charset="0"/>
              </a:rPr>
              <a:t>IN-clusion</a:t>
            </a:r>
          </a:p>
          <a:p>
            <a:pPr marL="342900" indent="-342900">
              <a:buFontTx/>
              <a:buAutoNum type="arabicPeriod"/>
            </a:pPr>
            <a:r>
              <a:rPr lang="en-US" sz="4000" dirty="0">
                <a:latin typeface="Times New Roman" panose="02020603050405020304" pitchFamily="18" charset="0"/>
                <a:cs typeface="Times New Roman" panose="02020603050405020304" pitchFamily="18" charset="0"/>
              </a:rPr>
              <a:t>Power and Control</a:t>
            </a:r>
          </a:p>
          <a:p>
            <a:pPr marL="342900" indent="-342900">
              <a:buAutoNum type="arabicPeriod"/>
            </a:pPr>
            <a:r>
              <a:rPr lang="en-US" sz="4000" dirty="0">
                <a:solidFill>
                  <a:schemeClr val="accent1"/>
                </a:solidFill>
                <a:latin typeface="Times New Roman" panose="02020603050405020304" pitchFamily="18" charset="0"/>
                <a:cs typeface="Times New Roman" panose="02020603050405020304" pitchFamily="18" charset="0"/>
              </a:rPr>
              <a:t>Affection</a:t>
            </a:r>
          </a:p>
          <a:p>
            <a:pPr marL="342900" indent="-342900">
              <a:buAutoNum type="arabicPeriod"/>
            </a:pPr>
            <a:r>
              <a:rPr lang="en-US" sz="4000" dirty="0">
                <a:latin typeface="Times New Roman" panose="02020603050405020304" pitchFamily="18" charset="0"/>
                <a:cs typeface="Times New Roman" panose="02020603050405020304" pitchFamily="18" charset="0"/>
              </a:rPr>
              <a:t>Continuing Community</a:t>
            </a:r>
          </a:p>
        </p:txBody>
      </p:sp>
      <p:sp>
        <p:nvSpPr>
          <p:cNvPr id="5" name="TextBox 4">
            <a:extLst>
              <a:ext uri="{FF2B5EF4-FFF2-40B4-BE49-F238E27FC236}">
                <a16:creationId xmlns:a16="http://schemas.microsoft.com/office/drawing/2014/main" id="{E82864C4-1349-4FA0-AF90-9E6356F2D16B}"/>
              </a:ext>
            </a:extLst>
          </p:cNvPr>
          <p:cNvSpPr txBox="1"/>
          <p:nvPr/>
        </p:nvSpPr>
        <p:spPr>
          <a:xfrm>
            <a:off x="7856621" y="1792706"/>
            <a:ext cx="4150895" cy="3170099"/>
          </a:xfrm>
          <a:prstGeom prst="rect">
            <a:avLst/>
          </a:prstGeom>
          <a:noFill/>
        </p:spPr>
        <p:txBody>
          <a:bodyPr wrap="square" rtlCol="0">
            <a:spAutoFit/>
          </a:bodyPr>
          <a:lstStyle/>
          <a:p>
            <a:r>
              <a:rPr lang="en-US" sz="4000" u="sng" dirty="0">
                <a:latin typeface="Times New Roman" panose="02020603050405020304" pitchFamily="18" charset="0"/>
                <a:cs typeface="Times New Roman" panose="02020603050405020304" pitchFamily="18" charset="0"/>
              </a:rPr>
              <a:t>Tuckman Research</a:t>
            </a:r>
          </a:p>
          <a:p>
            <a:pPr marL="514350" indent="-514350">
              <a:buFont typeface="+mj-lt"/>
              <a:buAutoNum type="arabicPeriod"/>
            </a:pPr>
            <a:r>
              <a:rPr lang="en-US" sz="4000" dirty="0">
                <a:solidFill>
                  <a:schemeClr val="accent1"/>
                </a:solidFill>
                <a:latin typeface="Times New Roman" panose="02020603050405020304" pitchFamily="18" charset="0"/>
                <a:cs typeface="Times New Roman" panose="02020603050405020304" pitchFamily="18" charset="0"/>
              </a:rPr>
              <a:t>Forming</a:t>
            </a:r>
          </a:p>
          <a:p>
            <a:pPr marL="514350" indent="-514350">
              <a:buFont typeface="+mj-lt"/>
              <a:buAutoNum type="arabicPeriod"/>
            </a:pPr>
            <a:r>
              <a:rPr lang="en-US" sz="4000" dirty="0">
                <a:latin typeface="Times New Roman" panose="02020603050405020304" pitchFamily="18" charset="0"/>
                <a:cs typeface="Times New Roman" panose="02020603050405020304" pitchFamily="18" charset="0"/>
              </a:rPr>
              <a:t>Storming</a:t>
            </a:r>
          </a:p>
          <a:p>
            <a:pPr marL="514350" indent="-514350">
              <a:buFont typeface="+mj-lt"/>
              <a:buAutoNum type="arabicPeriod"/>
            </a:pPr>
            <a:r>
              <a:rPr lang="en-US" sz="4000" dirty="0">
                <a:solidFill>
                  <a:schemeClr val="accent1"/>
                </a:solidFill>
                <a:latin typeface="Times New Roman" panose="02020603050405020304" pitchFamily="18" charset="0"/>
                <a:cs typeface="Times New Roman" panose="02020603050405020304" pitchFamily="18" charset="0"/>
              </a:rPr>
              <a:t>Norming</a:t>
            </a:r>
          </a:p>
          <a:p>
            <a:pPr marL="514350" indent="-514350">
              <a:buFont typeface="+mj-lt"/>
              <a:buAutoNum type="arabicPeriod"/>
            </a:pPr>
            <a:r>
              <a:rPr lang="en-US" sz="4000" dirty="0">
                <a:latin typeface="Times New Roman" panose="02020603050405020304" pitchFamily="18" charset="0"/>
                <a:cs typeface="Times New Roman" panose="02020603050405020304" pitchFamily="18" charset="0"/>
              </a:rPr>
              <a:t>Performing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7579DB2-8F4E-49A5-8EDC-40FCA9249E7D}" type="slidenum">
              <a:rPr lang="en-US" smtClean="0"/>
              <a:t>12</a:t>
            </a:fld>
            <a:endParaRPr lang="en-US" dirty="0"/>
          </a:p>
        </p:txBody>
      </p:sp>
    </p:spTree>
    <p:extLst>
      <p:ext uri="{BB962C8B-B14F-4D97-AF65-F5344CB8AC3E}">
        <p14:creationId xmlns:p14="http://schemas.microsoft.com/office/powerpoint/2010/main" val="279164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7579DB2-8F4E-49A5-8EDC-40FCA9249E7D}" type="slidenum">
              <a:rPr lang="en-US" smtClean="0"/>
              <a:t>13</a:t>
            </a:fld>
            <a:endParaRPr lang="en-US" dirty="0"/>
          </a:p>
        </p:txBody>
      </p:sp>
      <p:sp>
        <p:nvSpPr>
          <p:cNvPr id="3" name="TextBox 2">
            <a:extLst>
              <a:ext uri="{FF2B5EF4-FFF2-40B4-BE49-F238E27FC236}">
                <a16:creationId xmlns:a16="http://schemas.microsoft.com/office/drawing/2014/main" id="{DAF6AB07-C3AC-44D8-BCE4-49B069DB9C2B}"/>
              </a:ext>
            </a:extLst>
          </p:cNvPr>
          <p:cNvSpPr txBox="1"/>
          <p:nvPr/>
        </p:nvSpPr>
        <p:spPr>
          <a:xfrm>
            <a:off x="3566956" y="375319"/>
            <a:ext cx="5466686" cy="3046988"/>
          </a:xfrm>
          <a:prstGeom prst="rect">
            <a:avLst/>
          </a:prstGeom>
          <a:solidFill>
            <a:schemeClr val="bg1">
              <a:lumMod val="85000"/>
            </a:schemeClr>
          </a:solidFill>
          <a:ln w="19050">
            <a:solidFill>
              <a:srgbClr val="0070C0"/>
            </a:solidFill>
          </a:ln>
          <a:effectLst>
            <a:reflection blurRad="6350" stA="50000" endA="300" endPos="90000" dir="5400000" sy="-100000" algn="bl" rotWithShape="0"/>
          </a:effectLst>
        </p:spPr>
        <p:txBody>
          <a:bodyPr wrap="square" rtlCol="0">
            <a:spAutoFit/>
          </a:bodyPr>
          <a:lstStyle/>
          <a:p>
            <a:pPr algn="ctr"/>
            <a:r>
              <a:rPr lang="en-US" sz="9600" b="1" dirty="0">
                <a:solidFill>
                  <a:schemeClr val="accent1"/>
                </a:solidFill>
              </a:rPr>
              <a:t>4</a:t>
            </a:r>
            <a:r>
              <a:rPr lang="en-US" sz="9600" b="1" baseline="30000" dirty="0">
                <a:solidFill>
                  <a:schemeClr val="accent1"/>
                </a:solidFill>
              </a:rPr>
              <a:t>th</a:t>
            </a:r>
            <a:r>
              <a:rPr lang="en-US" sz="9600" b="1" dirty="0">
                <a:solidFill>
                  <a:schemeClr val="accent1"/>
                </a:solidFill>
              </a:rPr>
              <a:t> Day Ministry</a:t>
            </a:r>
          </a:p>
        </p:txBody>
      </p:sp>
    </p:spTree>
    <p:extLst>
      <p:ext uri="{BB962C8B-B14F-4D97-AF65-F5344CB8AC3E}">
        <p14:creationId xmlns:p14="http://schemas.microsoft.com/office/powerpoint/2010/main" val="4211162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normAutofit/>
          </a:bodyPr>
          <a:lstStyle/>
          <a:p>
            <a:pPr algn="ctr"/>
            <a:r>
              <a:rPr lang="en-US" sz="8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Prayer and Share</a:t>
            </a:r>
            <a:endParaRPr lang="en-US" sz="6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2474258" y="2062562"/>
            <a:ext cx="9485131" cy="4430313"/>
          </a:xfrm>
        </p:spPr>
        <p:txBody>
          <a:bodyPr>
            <a:normAutofit fontScale="92500" lnSpcReduction="20000"/>
          </a:bodyPr>
          <a:lstStyle/>
          <a:p>
            <a:pPr marL="0" indent="0" algn="ctr">
              <a:buNone/>
            </a:pPr>
            <a:r>
              <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rPr>
              <a:t>Training Participants</a:t>
            </a:r>
          </a:p>
          <a:p>
            <a:pPr marL="0" indent="0" algn="ctr">
              <a:buNone/>
            </a:pPr>
            <a:endParaRPr lang="en-US" sz="1200" dirty="0">
              <a:highlight>
                <a:srgbClr val="0000FF"/>
              </a:highlight>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dirty="0">
                <a:latin typeface="Times New Roman" panose="02020603050405020304" pitchFamily="18" charset="0"/>
                <a:cs typeface="Times New Roman" panose="02020603050405020304" pitchFamily="18" charset="0"/>
              </a:rPr>
              <a:t>Re-introduced/Re-Emphasized at </a:t>
            </a:r>
            <a:r>
              <a:rPr lang="en-US" sz="4000" b="1" u="sng" dirty="0">
                <a:solidFill>
                  <a:schemeClr val="accent1"/>
                </a:solidFill>
                <a:latin typeface="Times New Roman" panose="02020603050405020304" pitchFamily="18" charset="0"/>
                <a:cs typeface="Times New Roman" panose="02020603050405020304" pitchFamily="18" charset="0"/>
              </a:rPr>
              <a:t>EVERY</a:t>
            </a:r>
            <a:r>
              <a:rPr lang="en-US" sz="4000" dirty="0">
                <a:latin typeface="Times New Roman" panose="02020603050405020304" pitchFamily="18" charset="0"/>
                <a:cs typeface="Times New Roman" panose="02020603050405020304" pitchFamily="18" charset="0"/>
              </a:rPr>
              <a:t> Instructional Reunion.</a:t>
            </a:r>
          </a:p>
          <a:p>
            <a:pPr marL="457200" indent="-457200">
              <a:buFont typeface="+mj-lt"/>
              <a:buAutoNum type="arabicPeriod"/>
            </a:pPr>
            <a:endParaRPr lang="en-US" sz="1700" dirty="0">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b="1" dirty="0">
                <a:solidFill>
                  <a:schemeClr val="accent1"/>
                </a:solidFill>
                <a:latin typeface="Times New Roman" panose="02020603050405020304" pitchFamily="18" charset="0"/>
                <a:cs typeface="Times New Roman" panose="02020603050405020304" pitchFamily="18" charset="0"/>
              </a:rPr>
              <a:t>Plan for 10 Minutes of </a:t>
            </a:r>
            <a:r>
              <a:rPr lang="en-US" sz="4000" b="1" i="1" dirty="0">
                <a:solidFill>
                  <a:schemeClr val="accent1"/>
                </a:solidFill>
                <a:latin typeface="Times New Roman" panose="02020603050405020304" pitchFamily="18" charset="0"/>
                <a:cs typeface="Times New Roman" panose="02020603050405020304" pitchFamily="18" charset="0"/>
              </a:rPr>
              <a:t>Prayer and Share </a:t>
            </a:r>
            <a:r>
              <a:rPr lang="en-US" sz="4000" b="1" dirty="0">
                <a:solidFill>
                  <a:schemeClr val="accent1"/>
                </a:solidFill>
                <a:latin typeface="Times New Roman" panose="02020603050405020304" pitchFamily="18" charset="0"/>
                <a:cs typeface="Times New Roman" panose="02020603050405020304" pitchFamily="18" charset="0"/>
              </a:rPr>
              <a:t>at EVERY Reunion.</a:t>
            </a:r>
          </a:p>
          <a:p>
            <a:pPr marL="457200" indent="-457200">
              <a:buFont typeface="+mj-lt"/>
              <a:buAutoNum type="arabicPeriod"/>
            </a:pPr>
            <a:endParaRPr lang="en-US" sz="1700" dirty="0">
              <a:latin typeface="Times New Roman" panose="02020603050405020304" pitchFamily="18" charset="0"/>
              <a:cs typeface="Times New Roman" panose="02020603050405020304" pitchFamily="18" charset="0"/>
            </a:endParaRPr>
          </a:p>
          <a:p>
            <a:pPr marL="742950" indent="-742950">
              <a:buFont typeface="+mj-lt"/>
              <a:buAutoNum type="arabicPeriod"/>
              <a:tabLst>
                <a:tab pos="396875" algn="l"/>
              </a:tabLst>
            </a:pPr>
            <a:r>
              <a:rPr lang="en-US" sz="4000" dirty="0">
                <a:latin typeface="Times New Roman" panose="02020603050405020304" pitchFamily="18" charset="0"/>
                <a:cs typeface="Times New Roman" panose="02020603050405020304" pitchFamily="18" charset="0"/>
              </a:rPr>
              <a:t>Limit number of participants in a </a:t>
            </a:r>
            <a:r>
              <a:rPr lang="en-US" sz="4000" i="1" dirty="0">
                <a:latin typeface="Times New Roman" panose="02020603050405020304" pitchFamily="18" charset="0"/>
                <a:cs typeface="Times New Roman" panose="02020603050405020304" pitchFamily="18" charset="0"/>
              </a:rPr>
              <a:t>Prayer and Share Circle</a:t>
            </a:r>
            <a:r>
              <a:rPr lang="en-US" sz="4000" dirty="0">
                <a:latin typeface="Times New Roman" panose="02020603050405020304" pitchFamily="18" charset="0"/>
                <a:cs typeface="Times New Roman" panose="02020603050405020304" pitchFamily="18" charset="0"/>
              </a:rPr>
              <a:t> to </a:t>
            </a:r>
            <a:r>
              <a:rPr lang="en-US" sz="4000" b="1" dirty="0">
                <a:solidFill>
                  <a:schemeClr val="accent1"/>
                </a:solidFill>
                <a:latin typeface="Times New Roman" panose="02020603050405020304" pitchFamily="18" charset="0"/>
                <a:cs typeface="Times New Roman" panose="02020603050405020304" pitchFamily="18" charset="0"/>
              </a:rPr>
              <a:t>6</a:t>
            </a:r>
            <a:r>
              <a:rPr lang="en-US" sz="4000" dirty="0">
                <a:latin typeface="Times New Roman" panose="02020603050405020304" pitchFamily="18" charset="0"/>
                <a:cs typeface="Times New Roman" panose="02020603050405020304" pitchFamily="18" charset="0"/>
              </a:rPr>
              <a:t>.</a:t>
            </a:r>
          </a:p>
        </p:txBody>
      </p:sp>
      <p:sp>
        <p:nvSpPr>
          <p:cNvPr id="3" name="Slide Number Placeholder 2"/>
          <p:cNvSpPr>
            <a:spLocks noGrp="1"/>
          </p:cNvSpPr>
          <p:nvPr>
            <p:ph type="sldNum" sz="quarter" idx="12"/>
          </p:nvPr>
        </p:nvSpPr>
        <p:spPr/>
        <p:txBody>
          <a:bodyPr/>
          <a:lstStyle/>
          <a:p>
            <a:fld id="{B7579DB2-8F4E-49A5-8EDC-40FCA9249E7D}" type="slidenum">
              <a:rPr lang="en-US" smtClean="0"/>
              <a:t>14</a:t>
            </a:fld>
            <a:endParaRPr lang="en-US" dirty="0"/>
          </a:p>
        </p:txBody>
      </p:sp>
    </p:spTree>
    <p:extLst>
      <p:ext uri="{BB962C8B-B14F-4D97-AF65-F5344CB8AC3E}">
        <p14:creationId xmlns:p14="http://schemas.microsoft.com/office/powerpoint/2010/main" val="606813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normAutofit/>
          </a:bodyPr>
          <a:lstStyle/>
          <a:p>
            <a:pPr algn="ctr"/>
            <a:r>
              <a:rPr lang="en-US" sz="8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Prayer and Share</a:t>
            </a:r>
            <a:endParaRPr lang="en-US" sz="6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2474258" y="2062562"/>
            <a:ext cx="9485131" cy="4430313"/>
          </a:xfrm>
        </p:spPr>
        <p:txBody>
          <a:bodyPr>
            <a:normAutofit fontScale="92500" lnSpcReduction="10000"/>
          </a:bodyPr>
          <a:lstStyle/>
          <a:p>
            <a:pPr marL="0" indent="0" algn="ctr">
              <a:buNone/>
            </a:pPr>
            <a:r>
              <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rPr>
              <a:t>Participant Guidelines</a:t>
            </a:r>
            <a:endParaRPr lang="en-US"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endParaRPr>
          </a:p>
          <a:p>
            <a:pPr marL="457200" indent="-457200"/>
            <a:endParaRPr lang="en-US" sz="1200" dirty="0">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dirty="0">
                <a:latin typeface="Times New Roman" panose="02020603050405020304" pitchFamily="18" charset="0"/>
                <a:cs typeface="Times New Roman" panose="02020603050405020304" pitchFamily="18" charset="0"/>
              </a:rPr>
              <a:t>One hour per week (Check MOU with institution).</a:t>
            </a:r>
          </a:p>
          <a:p>
            <a:pPr marL="457200" indent="-457200">
              <a:buFont typeface="+mj-lt"/>
              <a:buAutoNum type="arabicPeriod"/>
            </a:pPr>
            <a:endParaRPr lang="en-US" sz="1900" dirty="0">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b="1" dirty="0">
                <a:solidFill>
                  <a:schemeClr val="accent1"/>
                </a:solidFill>
                <a:latin typeface="Times New Roman" panose="02020603050405020304" pitchFamily="18" charset="0"/>
                <a:cs typeface="Times New Roman" panose="02020603050405020304" pitchFamily="18" charset="0"/>
              </a:rPr>
              <a:t>Participants must have attended a Kairos Weekend.</a:t>
            </a:r>
          </a:p>
          <a:p>
            <a:pPr marL="457200" indent="-457200">
              <a:buFont typeface="+mj-lt"/>
              <a:buAutoNum type="arabicPeriod"/>
            </a:pPr>
            <a:endParaRPr lang="en-US" sz="1900" dirty="0">
              <a:latin typeface="Times New Roman" panose="02020603050405020304" pitchFamily="18" charset="0"/>
              <a:cs typeface="Times New Roman" panose="02020603050405020304" pitchFamily="18" charset="0"/>
            </a:endParaRPr>
          </a:p>
          <a:p>
            <a:pPr marL="742950" indent="-742950">
              <a:buFont typeface="+mj-lt"/>
              <a:buAutoNum type="arabicPeriod"/>
              <a:tabLst>
                <a:tab pos="396875" algn="l"/>
              </a:tabLst>
            </a:pPr>
            <a:r>
              <a:rPr lang="en-US" sz="4000" dirty="0">
                <a:latin typeface="Times New Roman" panose="02020603050405020304" pitchFamily="18" charset="0"/>
                <a:cs typeface="Times New Roman" panose="02020603050405020304" pitchFamily="18" charset="0"/>
              </a:rPr>
              <a:t>Three to six participants to a circle.</a:t>
            </a:r>
          </a:p>
        </p:txBody>
      </p:sp>
      <p:sp>
        <p:nvSpPr>
          <p:cNvPr id="3" name="Slide Number Placeholder 2"/>
          <p:cNvSpPr>
            <a:spLocks noGrp="1"/>
          </p:cNvSpPr>
          <p:nvPr>
            <p:ph type="sldNum" sz="quarter" idx="12"/>
          </p:nvPr>
        </p:nvSpPr>
        <p:spPr/>
        <p:txBody>
          <a:bodyPr/>
          <a:lstStyle/>
          <a:p>
            <a:fld id="{B7579DB2-8F4E-49A5-8EDC-40FCA9249E7D}" type="slidenum">
              <a:rPr lang="en-US" smtClean="0"/>
              <a:t>15</a:t>
            </a:fld>
            <a:endParaRPr lang="en-US" dirty="0"/>
          </a:p>
        </p:txBody>
      </p:sp>
    </p:spTree>
    <p:extLst>
      <p:ext uri="{BB962C8B-B14F-4D97-AF65-F5344CB8AC3E}">
        <p14:creationId xmlns:p14="http://schemas.microsoft.com/office/powerpoint/2010/main" val="3688120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normAutofit/>
          </a:bodyPr>
          <a:lstStyle/>
          <a:p>
            <a:pPr algn="ctr"/>
            <a:r>
              <a:rPr lang="en-US" sz="8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Prayer and Share</a:t>
            </a:r>
            <a:endParaRPr lang="en-US" sz="6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2474258" y="2092892"/>
            <a:ext cx="9485131" cy="4430313"/>
          </a:xfrm>
        </p:spPr>
        <p:txBody>
          <a:bodyPr>
            <a:normAutofit fontScale="92500" lnSpcReduction="20000"/>
          </a:bodyPr>
          <a:lstStyle/>
          <a:p>
            <a:pPr marL="0" indent="0" algn="ctr">
              <a:buNone/>
            </a:pPr>
            <a:r>
              <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rPr>
              <a:t>Volunteer Guidelines</a:t>
            </a:r>
          </a:p>
          <a:p>
            <a:pPr marL="0" indent="0" algn="ctr">
              <a:buNone/>
            </a:pPr>
            <a:endParaRPr lang="en-US" sz="1200" dirty="0">
              <a:highlight>
                <a:srgbClr val="0000FF"/>
              </a:highlight>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dirty="0">
                <a:latin typeface="Times New Roman" panose="02020603050405020304" pitchFamily="18" charset="0"/>
                <a:cs typeface="Times New Roman" panose="02020603050405020304" pitchFamily="18" charset="0"/>
              </a:rPr>
              <a:t>Listen, listen. Love, love.</a:t>
            </a:r>
          </a:p>
          <a:p>
            <a:pPr marL="457200" indent="-457200">
              <a:buFont typeface="+mj-lt"/>
              <a:buAutoNum type="arabicPeriod"/>
            </a:pPr>
            <a:endParaRPr lang="en-US" sz="1700" dirty="0">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b="1" dirty="0">
                <a:solidFill>
                  <a:schemeClr val="accent1"/>
                </a:solidFill>
                <a:latin typeface="Times New Roman" panose="02020603050405020304" pitchFamily="18" charset="0"/>
                <a:cs typeface="Times New Roman" panose="02020603050405020304" pitchFamily="18" charset="0"/>
              </a:rPr>
              <a:t>Establish volunteer </a:t>
            </a:r>
            <a:r>
              <a:rPr lang="en-US" sz="4000" b="1" i="1" dirty="0">
                <a:solidFill>
                  <a:schemeClr val="accent1"/>
                </a:solidFill>
                <a:latin typeface="Times New Roman" panose="02020603050405020304" pitchFamily="18" charset="0"/>
                <a:cs typeface="Times New Roman" panose="02020603050405020304" pitchFamily="18" charset="0"/>
              </a:rPr>
              <a:t>Prayer and Share Circle</a:t>
            </a:r>
            <a:r>
              <a:rPr lang="en-US" sz="4000" b="1" dirty="0">
                <a:solidFill>
                  <a:schemeClr val="accent1"/>
                </a:solidFill>
                <a:latin typeface="Times New Roman" panose="02020603050405020304" pitchFamily="18" charset="0"/>
                <a:cs typeface="Times New Roman" panose="02020603050405020304" pitchFamily="18" charset="0"/>
              </a:rPr>
              <a:t>.</a:t>
            </a:r>
          </a:p>
          <a:p>
            <a:pPr marL="457200" indent="-457200">
              <a:buFont typeface="+mj-lt"/>
              <a:buAutoNum type="arabicPeriod"/>
            </a:pPr>
            <a:endParaRPr lang="en-US" sz="1700" dirty="0">
              <a:latin typeface="Times New Roman" panose="02020603050405020304" pitchFamily="18" charset="0"/>
              <a:cs typeface="Times New Roman" panose="02020603050405020304" pitchFamily="18" charset="0"/>
            </a:endParaRPr>
          </a:p>
          <a:p>
            <a:pPr marL="742950" indent="-742950">
              <a:buFont typeface="+mj-lt"/>
              <a:buAutoNum type="arabicPeriod"/>
              <a:tabLst>
                <a:tab pos="396875" algn="l"/>
              </a:tabLst>
            </a:pPr>
            <a:r>
              <a:rPr lang="en-US" sz="4000" dirty="0">
                <a:latin typeface="Times New Roman" panose="02020603050405020304" pitchFamily="18" charset="0"/>
                <a:cs typeface="Times New Roman" panose="02020603050405020304" pitchFamily="18" charset="0"/>
              </a:rPr>
              <a:t>Come together with participants </a:t>
            </a:r>
            <a:r>
              <a:rPr lang="en-US" sz="4000" b="1" i="1" u="sng" dirty="0">
                <a:solidFill>
                  <a:schemeClr val="accent1"/>
                </a:solidFill>
                <a:latin typeface="Times New Roman" panose="02020603050405020304" pitchFamily="18" charset="0"/>
                <a:cs typeface="Times New Roman" panose="02020603050405020304" pitchFamily="18" charset="0"/>
              </a:rPr>
              <a:t>at end </a:t>
            </a:r>
            <a:r>
              <a:rPr lang="en-US" sz="4000" dirty="0">
                <a:latin typeface="Times New Roman" panose="02020603050405020304" pitchFamily="18" charset="0"/>
                <a:cs typeface="Times New Roman" panose="02020603050405020304" pitchFamily="18" charset="0"/>
              </a:rPr>
              <a:t>to share joys and concerns, and to sing </a:t>
            </a:r>
            <a:r>
              <a:rPr lang="en-US" sz="4000" i="1" dirty="0">
                <a:latin typeface="Times New Roman" panose="02020603050405020304" pitchFamily="18" charset="0"/>
                <a:cs typeface="Times New Roman" panose="02020603050405020304" pitchFamily="18" charset="0"/>
              </a:rPr>
              <a:t>Surely the Presence.</a:t>
            </a:r>
            <a:r>
              <a:rPr lang="en-US" sz="4000" dirty="0">
                <a:latin typeface="Times New Roman" panose="02020603050405020304" pitchFamily="18" charset="0"/>
                <a:cs typeface="Times New Roman" panose="02020603050405020304" pitchFamily="18" charset="0"/>
              </a:rPr>
              <a:t> </a:t>
            </a:r>
          </a:p>
        </p:txBody>
      </p:sp>
      <p:sp>
        <p:nvSpPr>
          <p:cNvPr id="3" name="Slide Number Placeholder 2"/>
          <p:cNvSpPr>
            <a:spLocks noGrp="1"/>
          </p:cNvSpPr>
          <p:nvPr>
            <p:ph type="sldNum" sz="quarter" idx="12"/>
          </p:nvPr>
        </p:nvSpPr>
        <p:spPr/>
        <p:txBody>
          <a:bodyPr/>
          <a:lstStyle/>
          <a:p>
            <a:fld id="{B7579DB2-8F4E-49A5-8EDC-40FCA9249E7D}" type="slidenum">
              <a:rPr lang="en-US" smtClean="0"/>
              <a:t>16</a:t>
            </a:fld>
            <a:endParaRPr lang="en-US" dirty="0"/>
          </a:p>
        </p:txBody>
      </p:sp>
    </p:spTree>
    <p:extLst>
      <p:ext uri="{BB962C8B-B14F-4D97-AF65-F5344CB8AC3E}">
        <p14:creationId xmlns:p14="http://schemas.microsoft.com/office/powerpoint/2010/main" val="2803220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normAutofit/>
          </a:bodyPr>
          <a:lstStyle/>
          <a:p>
            <a:pPr algn="ctr"/>
            <a:r>
              <a:rPr lang="en-US" sz="8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Prayer and Share</a:t>
            </a:r>
            <a:endParaRPr lang="en-US" sz="6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2474258" y="2062562"/>
            <a:ext cx="9485131" cy="4430313"/>
          </a:xfrm>
        </p:spPr>
        <p:txBody>
          <a:bodyPr>
            <a:normAutofit fontScale="92500" lnSpcReduction="10000"/>
          </a:bodyPr>
          <a:lstStyle/>
          <a:p>
            <a:pPr marL="0" indent="0" algn="ctr">
              <a:buNone/>
            </a:pPr>
            <a:r>
              <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rPr>
              <a:t>Grouping Cards</a:t>
            </a:r>
          </a:p>
          <a:p>
            <a:pPr marL="0" indent="0" algn="ctr">
              <a:buNone/>
            </a:pPr>
            <a:endParaRPr lang="en-US" sz="1200" dirty="0">
              <a:highlight>
                <a:srgbClr val="0000FF"/>
              </a:highlight>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dirty="0">
                <a:latin typeface="Times New Roman" panose="02020603050405020304" pitchFamily="18" charset="0"/>
                <a:cs typeface="Times New Roman" panose="02020603050405020304" pitchFamily="18" charset="0"/>
              </a:rPr>
              <a:t>Volunteers should use them in their circle.</a:t>
            </a:r>
          </a:p>
          <a:p>
            <a:pPr marL="457200" indent="-457200">
              <a:buFont typeface="+mj-lt"/>
              <a:buAutoNum type="arabicPeriod"/>
            </a:pPr>
            <a:endParaRPr lang="en-US" sz="1700" dirty="0">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b="1" dirty="0">
                <a:solidFill>
                  <a:schemeClr val="accent1"/>
                </a:solidFill>
                <a:latin typeface="Times New Roman" panose="02020603050405020304" pitchFamily="18" charset="0"/>
                <a:cs typeface="Times New Roman" panose="02020603050405020304" pitchFamily="18" charset="0"/>
              </a:rPr>
              <a:t>Card is </a:t>
            </a:r>
            <a:r>
              <a:rPr lang="en-US" sz="4000" b="1" i="1" u="sng" dirty="0">
                <a:latin typeface="Times New Roman" panose="02020603050405020304" pitchFamily="18" charset="0"/>
                <a:cs typeface="Times New Roman" panose="02020603050405020304" pitchFamily="18" charset="0"/>
              </a:rPr>
              <a:t>key</a:t>
            </a:r>
            <a:r>
              <a:rPr lang="en-US" sz="4000" b="1" dirty="0">
                <a:solidFill>
                  <a:schemeClr val="accent1"/>
                </a:solidFill>
                <a:latin typeface="Times New Roman" panose="02020603050405020304" pitchFamily="18" charset="0"/>
                <a:cs typeface="Times New Roman" panose="02020603050405020304" pitchFamily="18" charset="0"/>
              </a:rPr>
              <a:t> to successful </a:t>
            </a:r>
            <a:r>
              <a:rPr lang="en-US" sz="4000" b="1" i="1" dirty="0">
                <a:solidFill>
                  <a:schemeClr val="accent1"/>
                </a:solidFill>
                <a:latin typeface="Times New Roman" panose="02020603050405020304" pitchFamily="18" charset="0"/>
                <a:cs typeface="Times New Roman" panose="02020603050405020304" pitchFamily="18" charset="0"/>
              </a:rPr>
              <a:t>Prayer and Share Circle</a:t>
            </a:r>
            <a:r>
              <a:rPr lang="en-US" sz="4000" b="1" dirty="0">
                <a:solidFill>
                  <a:schemeClr val="accent1"/>
                </a:solidFill>
                <a:latin typeface="Times New Roman" panose="02020603050405020304" pitchFamily="18" charset="0"/>
                <a:cs typeface="Times New Roman" panose="02020603050405020304" pitchFamily="18" charset="0"/>
              </a:rPr>
              <a:t>.</a:t>
            </a:r>
          </a:p>
          <a:p>
            <a:pPr marL="457200" indent="-457200">
              <a:buFont typeface="+mj-lt"/>
              <a:buAutoNum type="arabicPeriod"/>
            </a:pPr>
            <a:endParaRPr lang="en-US" sz="1700" dirty="0">
              <a:latin typeface="Times New Roman" panose="02020603050405020304" pitchFamily="18" charset="0"/>
              <a:cs typeface="Times New Roman" panose="02020603050405020304" pitchFamily="18" charset="0"/>
            </a:endParaRPr>
          </a:p>
          <a:p>
            <a:pPr marL="742950" indent="-742950">
              <a:buFont typeface="+mj-lt"/>
              <a:buAutoNum type="arabicPeriod"/>
              <a:tabLst>
                <a:tab pos="396875" algn="l"/>
              </a:tabLst>
            </a:pPr>
            <a:r>
              <a:rPr lang="en-US" sz="4000" dirty="0">
                <a:latin typeface="Times New Roman" panose="02020603050405020304" pitchFamily="18" charset="0"/>
                <a:cs typeface="Times New Roman" panose="02020603050405020304" pitchFamily="18" charset="0"/>
              </a:rPr>
              <a:t>Questions reinforce </a:t>
            </a:r>
            <a:r>
              <a:rPr lang="en-US" sz="4000" b="1" i="1" u="sng" dirty="0">
                <a:solidFill>
                  <a:schemeClr val="accent1"/>
                </a:solidFill>
                <a:latin typeface="Times New Roman" panose="02020603050405020304" pitchFamily="18" charset="0"/>
                <a:cs typeface="Times New Roman" panose="02020603050405020304" pitchFamily="18" charset="0"/>
              </a:rPr>
              <a:t>Accountability</a:t>
            </a:r>
            <a:r>
              <a:rPr lang="en-US" sz="4000" dirty="0">
                <a:latin typeface="Times New Roman" panose="02020603050405020304" pitchFamily="18" charset="0"/>
                <a:cs typeface="Times New Roman" panose="02020603050405020304" pitchFamily="18" charset="0"/>
              </a:rPr>
              <a:t> and </a:t>
            </a:r>
            <a:r>
              <a:rPr lang="en-US" sz="4000" b="1" i="1" u="sng" dirty="0">
                <a:solidFill>
                  <a:schemeClr val="accent1"/>
                </a:solidFill>
                <a:latin typeface="Times New Roman" panose="02020603050405020304" pitchFamily="18" charset="0"/>
                <a:cs typeface="Times New Roman" panose="02020603050405020304" pitchFamily="18" charset="0"/>
              </a:rPr>
              <a:t>Discipleship</a:t>
            </a:r>
            <a:r>
              <a:rPr lang="en-US" sz="4000" dirty="0">
                <a:latin typeface="Times New Roman" panose="02020603050405020304" pitchFamily="18" charset="0"/>
                <a:cs typeface="Times New Roman" panose="02020603050405020304" pitchFamily="18" charset="0"/>
              </a:rPr>
              <a:t>. </a:t>
            </a:r>
          </a:p>
        </p:txBody>
      </p:sp>
      <p:sp>
        <p:nvSpPr>
          <p:cNvPr id="3" name="Slide Number Placeholder 2"/>
          <p:cNvSpPr>
            <a:spLocks noGrp="1"/>
          </p:cNvSpPr>
          <p:nvPr>
            <p:ph type="sldNum" sz="quarter" idx="12"/>
          </p:nvPr>
        </p:nvSpPr>
        <p:spPr/>
        <p:txBody>
          <a:bodyPr/>
          <a:lstStyle/>
          <a:p>
            <a:fld id="{B7579DB2-8F4E-49A5-8EDC-40FCA9249E7D}" type="slidenum">
              <a:rPr lang="en-US" smtClean="0"/>
              <a:t>17</a:t>
            </a:fld>
            <a:endParaRPr lang="en-US" dirty="0"/>
          </a:p>
        </p:txBody>
      </p:sp>
    </p:spTree>
    <p:extLst>
      <p:ext uri="{BB962C8B-B14F-4D97-AF65-F5344CB8AC3E}">
        <p14:creationId xmlns:p14="http://schemas.microsoft.com/office/powerpoint/2010/main" val="2713058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2474258" y="212892"/>
            <a:ext cx="8879541" cy="1325563"/>
          </a:xfrm>
        </p:spPr>
        <p:txBody>
          <a:bodyPr>
            <a:normAutofit/>
          </a:bodyPr>
          <a:lstStyle/>
          <a:p>
            <a:pPr algn="ctr"/>
            <a:r>
              <a:rPr lang="en-US" sz="8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Prayer and Share</a:t>
            </a:r>
            <a:endParaRPr lang="en-US" sz="6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2474258" y="1522246"/>
            <a:ext cx="9485131" cy="5139071"/>
          </a:xfrm>
        </p:spPr>
        <p:txBody>
          <a:bodyPr>
            <a:normAutofit fontScale="85000" lnSpcReduction="20000"/>
          </a:bodyPr>
          <a:lstStyle/>
          <a:p>
            <a:pPr marL="0" indent="0" algn="ctr">
              <a:buNone/>
            </a:pPr>
            <a:r>
              <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rPr>
              <a:t>Grouping Cards Questions</a:t>
            </a:r>
          </a:p>
          <a:p>
            <a:pPr marL="0" indent="0" algn="ctr">
              <a:buNone/>
            </a:pPr>
            <a:endParaRPr lang="en-US" sz="1200" dirty="0">
              <a:highlight>
                <a:srgbClr val="0000FF"/>
              </a:highlight>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dirty="0">
                <a:latin typeface="Times New Roman" panose="02020603050405020304" pitchFamily="18" charset="0"/>
                <a:cs typeface="Times New Roman" panose="02020603050405020304" pitchFamily="18" charset="0"/>
              </a:rPr>
              <a:t>Share a moment when Christ’s presence was with you.</a:t>
            </a:r>
          </a:p>
          <a:p>
            <a:pPr marL="742950" indent="-742950">
              <a:buFont typeface="+mj-lt"/>
              <a:buAutoNum type="arabicPeriod"/>
            </a:pPr>
            <a:r>
              <a:rPr lang="en-US" sz="4000" b="1" dirty="0">
                <a:solidFill>
                  <a:schemeClr val="accent1"/>
                </a:solidFill>
                <a:latin typeface="Times New Roman" panose="02020603050405020304" pitchFamily="18" charset="0"/>
                <a:cs typeface="Times New Roman" panose="02020603050405020304" pitchFamily="18" charset="0"/>
              </a:rPr>
              <a:t>Have you discovered anything that helps you be a better follower of Jesus?</a:t>
            </a:r>
            <a:endParaRPr lang="en-US" sz="1700" b="1" dirty="0">
              <a:solidFill>
                <a:schemeClr val="accent1"/>
              </a:solidFill>
              <a:latin typeface="Times New Roman" panose="02020603050405020304" pitchFamily="18" charset="0"/>
              <a:cs typeface="Times New Roman" panose="02020603050405020304" pitchFamily="18" charset="0"/>
            </a:endParaRPr>
          </a:p>
          <a:p>
            <a:pPr marL="742950" indent="-742950">
              <a:buFont typeface="+mj-lt"/>
              <a:buAutoNum type="arabicPeriod"/>
            </a:pPr>
            <a:r>
              <a:rPr lang="en-US" sz="4000" dirty="0">
                <a:latin typeface="Times New Roman" panose="02020603050405020304" pitchFamily="18" charset="0"/>
                <a:cs typeface="Times New Roman" panose="02020603050405020304" pitchFamily="18" charset="0"/>
              </a:rPr>
              <a:t>Has there been a time when you tried to help someone recognize God’s love for them?</a:t>
            </a:r>
          </a:p>
          <a:p>
            <a:pPr marL="742950" indent="-742950">
              <a:buFont typeface="+mj-lt"/>
              <a:buAutoNum type="arabicPeriod"/>
            </a:pPr>
            <a:r>
              <a:rPr lang="en-US" sz="4000" b="1" dirty="0">
                <a:solidFill>
                  <a:schemeClr val="accent1"/>
                </a:solidFill>
                <a:latin typeface="Times New Roman" panose="02020603050405020304" pitchFamily="18" charset="0"/>
                <a:cs typeface="Times New Roman" panose="02020603050405020304" pitchFamily="18" charset="0"/>
              </a:rPr>
              <a:t>Has there been a time when it was difficult to show Christ’s love to another person?</a:t>
            </a:r>
          </a:p>
          <a:p>
            <a:pPr marL="742950" indent="-742950">
              <a:buFont typeface="+mj-lt"/>
              <a:buAutoNum type="arabicPeriod"/>
            </a:pPr>
            <a:r>
              <a:rPr lang="en-US" sz="4000" dirty="0">
                <a:latin typeface="Times New Roman" panose="02020603050405020304" pitchFamily="18" charset="0"/>
                <a:cs typeface="Times New Roman" panose="02020603050405020304" pitchFamily="18" charset="0"/>
              </a:rPr>
              <a:t>Are there things you are thankful for that we can pray about together?</a:t>
            </a:r>
          </a:p>
        </p:txBody>
      </p:sp>
      <p:sp>
        <p:nvSpPr>
          <p:cNvPr id="3" name="Slide Number Placeholder 2"/>
          <p:cNvSpPr>
            <a:spLocks noGrp="1"/>
          </p:cNvSpPr>
          <p:nvPr>
            <p:ph type="sldNum" sz="quarter" idx="12"/>
          </p:nvPr>
        </p:nvSpPr>
        <p:spPr/>
        <p:txBody>
          <a:bodyPr/>
          <a:lstStyle/>
          <a:p>
            <a:fld id="{B7579DB2-8F4E-49A5-8EDC-40FCA9249E7D}" type="slidenum">
              <a:rPr lang="en-US" smtClean="0"/>
              <a:t>18</a:t>
            </a:fld>
            <a:endParaRPr lang="en-US" dirty="0"/>
          </a:p>
        </p:txBody>
      </p:sp>
    </p:spTree>
    <p:extLst>
      <p:ext uri="{BB962C8B-B14F-4D97-AF65-F5344CB8AC3E}">
        <p14:creationId xmlns:p14="http://schemas.microsoft.com/office/powerpoint/2010/main" val="2681139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2586671" y="184650"/>
            <a:ext cx="9260304" cy="2065254"/>
          </a:xfrm>
        </p:spPr>
        <p:txBody>
          <a:bodyPr>
            <a:normAutofit fontScale="90000"/>
          </a:bodyPr>
          <a:lstStyle/>
          <a:p>
            <a:pPr algn="ctr">
              <a:lnSpc>
                <a:spcPts val="6500"/>
              </a:lnSpc>
            </a:pPr>
            <a: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Inside Resident </a:t>
            </a:r>
            <a:b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Community Council</a:t>
            </a:r>
          </a:p>
        </p:txBody>
      </p:sp>
      <p:sp>
        <p:nvSpPr>
          <p:cNvPr id="5" name="Content Placeholder 3">
            <a:extLst>
              <a:ext uri="{FF2B5EF4-FFF2-40B4-BE49-F238E27FC236}">
                <a16:creationId xmlns:a16="http://schemas.microsoft.com/office/drawing/2014/main" id="{2AD532BE-BC4A-49C6-9AD3-B5C307DE28A3}"/>
              </a:ext>
            </a:extLst>
          </p:cNvPr>
          <p:cNvSpPr txBox="1">
            <a:spLocks/>
          </p:cNvSpPr>
          <p:nvPr/>
        </p:nvSpPr>
        <p:spPr>
          <a:xfrm>
            <a:off x="2474258" y="2574757"/>
            <a:ext cx="9485131" cy="38438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rPr>
              <a:t>Eligibility</a:t>
            </a:r>
          </a:p>
          <a:p>
            <a:pPr marL="742950" indent="-742950">
              <a:buFont typeface="+mj-lt"/>
              <a:buAutoNum type="arabicPeriod"/>
            </a:pPr>
            <a:r>
              <a:rPr lang="en-US" sz="4400" dirty="0">
                <a:latin typeface="Times New Roman" panose="02020603050405020304" pitchFamily="18" charset="0"/>
                <a:cs typeface="Times New Roman" panose="02020603050405020304" pitchFamily="18" charset="0"/>
              </a:rPr>
              <a:t>Must have attended a Kairos Weekend.</a:t>
            </a:r>
          </a:p>
          <a:p>
            <a:pPr marL="742950" indent="-742950">
              <a:buFont typeface="+mj-lt"/>
              <a:buAutoNum type="arabicPeriod"/>
            </a:pPr>
            <a:r>
              <a:rPr lang="en-US" sz="4400" b="1" dirty="0">
                <a:solidFill>
                  <a:schemeClr val="accent1"/>
                </a:solidFill>
                <a:latin typeface="Times New Roman" panose="02020603050405020304" pitchFamily="18" charset="0"/>
                <a:cs typeface="Times New Roman" panose="02020603050405020304" pitchFamily="18" charset="0"/>
              </a:rPr>
              <a:t>Attend </a:t>
            </a:r>
            <a:r>
              <a:rPr lang="en-US" sz="4400" b="1" i="1" dirty="0">
                <a:solidFill>
                  <a:schemeClr val="accent1"/>
                </a:solidFill>
                <a:latin typeface="Times New Roman" panose="02020603050405020304" pitchFamily="18" charset="0"/>
                <a:cs typeface="Times New Roman" panose="02020603050405020304" pitchFamily="18" charset="0"/>
              </a:rPr>
              <a:t>Prayer and Share </a:t>
            </a:r>
            <a:r>
              <a:rPr lang="en-US" sz="4400" b="1" dirty="0">
                <a:solidFill>
                  <a:schemeClr val="accent1"/>
                </a:solidFill>
                <a:latin typeface="Times New Roman" panose="02020603050405020304" pitchFamily="18" charset="0"/>
                <a:cs typeface="Times New Roman" panose="02020603050405020304" pitchFamily="18" charset="0"/>
              </a:rPr>
              <a:t>and </a:t>
            </a:r>
            <a:r>
              <a:rPr lang="en-US" sz="4400" b="1" i="1" dirty="0">
                <a:solidFill>
                  <a:schemeClr val="accent1"/>
                </a:solidFill>
                <a:latin typeface="Times New Roman" panose="02020603050405020304" pitchFamily="18" charset="0"/>
                <a:cs typeface="Times New Roman" panose="02020603050405020304" pitchFamily="18" charset="0"/>
              </a:rPr>
              <a:t>Reunions </a:t>
            </a:r>
            <a:r>
              <a:rPr lang="en-US" sz="4400" b="1" dirty="0">
                <a:solidFill>
                  <a:schemeClr val="accent1"/>
                </a:solidFill>
                <a:latin typeface="Times New Roman" panose="02020603050405020304" pitchFamily="18" charset="0"/>
                <a:cs typeface="Times New Roman" panose="02020603050405020304" pitchFamily="18" charset="0"/>
              </a:rPr>
              <a:t>on a regular basis.</a:t>
            </a:r>
          </a:p>
        </p:txBody>
      </p:sp>
      <p:sp>
        <p:nvSpPr>
          <p:cNvPr id="3" name="Slide Number Placeholder 2"/>
          <p:cNvSpPr>
            <a:spLocks noGrp="1"/>
          </p:cNvSpPr>
          <p:nvPr>
            <p:ph type="sldNum" sz="quarter" idx="12"/>
          </p:nvPr>
        </p:nvSpPr>
        <p:spPr/>
        <p:txBody>
          <a:bodyPr/>
          <a:lstStyle/>
          <a:p>
            <a:fld id="{B7579DB2-8F4E-49A5-8EDC-40FCA9249E7D}" type="slidenum">
              <a:rPr lang="en-US" smtClean="0"/>
              <a:t>19</a:t>
            </a:fld>
            <a:endParaRPr lang="en-US" dirty="0"/>
          </a:p>
        </p:txBody>
      </p:sp>
    </p:spTree>
    <p:extLst>
      <p:ext uri="{BB962C8B-B14F-4D97-AF65-F5344CB8AC3E}">
        <p14:creationId xmlns:p14="http://schemas.microsoft.com/office/powerpoint/2010/main" val="2810171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749501" y="1219741"/>
            <a:ext cx="6949440" cy="2723039"/>
          </a:xfrm>
          <a:ln w="38100">
            <a:solidFill>
              <a:srgbClr val="0070C0"/>
            </a:solidFill>
          </a:ln>
        </p:spPr>
        <p:txBody>
          <a:bodyPr>
            <a:normAutofit/>
          </a:bodyPr>
          <a:lstStyle/>
          <a:p>
            <a:r>
              <a:rPr lang="en-US" sz="12400" dirty="0" smtClean="0">
                <a:effectLst>
                  <a:outerShdw blurRad="38100" dist="38100" dir="2700000" algn="tl">
                    <a:srgbClr val="000000">
                      <a:alpha val="43137"/>
                    </a:srgbClr>
                  </a:outerShdw>
                </a:effectLst>
                <a:latin typeface="Arial Black" panose="020B0A04020102020204" pitchFamily="34" charset="0"/>
              </a:rPr>
              <a:t>A.K.T.</a:t>
            </a:r>
            <a:r>
              <a:rPr lang="en-US" sz="12400" baseline="30000" dirty="0" smtClean="0">
                <a:effectLst>
                  <a:outerShdw blurRad="38100" dist="38100" dir="2700000" algn="tl">
                    <a:srgbClr val="000000">
                      <a:alpha val="43137"/>
                    </a:srgbClr>
                  </a:outerShdw>
                </a:effectLst>
                <a:latin typeface="Arial Black" panose="020B0A04020102020204" pitchFamily="34" charset="0"/>
              </a:rPr>
              <a:t>2</a:t>
            </a:r>
            <a:r>
              <a:rPr lang="en-US" sz="12400" dirty="0" smtClean="0">
                <a:effectLst>
                  <a:outerShdw blurRad="38100" dist="38100" dir="2700000" algn="tl">
                    <a:srgbClr val="000000">
                      <a:alpha val="43137"/>
                    </a:srgbClr>
                  </a:outerShdw>
                </a:effectLst>
                <a:latin typeface="Arial Black" panose="020B0A04020102020204" pitchFamily="34" charset="0"/>
              </a:rPr>
              <a:t/>
            </a:r>
            <a:br>
              <a:rPr lang="en-US" sz="12400" dirty="0" smtClean="0">
                <a:effectLst>
                  <a:outerShdw blurRad="38100" dist="38100" dir="2700000" algn="tl">
                    <a:srgbClr val="000000">
                      <a:alpha val="43137"/>
                    </a:srgbClr>
                  </a:outerShdw>
                </a:effectLst>
                <a:latin typeface="Arial Black" panose="020B0A04020102020204" pitchFamily="34" charset="0"/>
              </a:rPr>
            </a:br>
            <a:r>
              <a:rPr lang="en-US" sz="5400" i="1" dirty="0">
                <a:effectLst>
                  <a:outerShdw blurRad="38100" dist="38100" dir="2700000" algn="tl">
                    <a:srgbClr val="000000">
                      <a:alpha val="43137"/>
                    </a:srgbClr>
                  </a:outerShdw>
                </a:effectLst>
              </a:rPr>
              <a:t>AFTER</a:t>
            </a:r>
            <a:r>
              <a:rPr lang="en-US" sz="5400" dirty="0"/>
              <a:t> Kairos </a:t>
            </a:r>
            <a:r>
              <a:rPr lang="en-US" sz="5400" dirty="0" smtClean="0"/>
              <a:t>Training</a:t>
            </a:r>
            <a:endParaRPr lang="en-US" sz="5400" dirty="0"/>
          </a:p>
        </p:txBody>
      </p:sp>
      <p:sp>
        <p:nvSpPr>
          <p:cNvPr id="3" name="Subtitle 2"/>
          <p:cNvSpPr>
            <a:spLocks noGrp="1"/>
          </p:cNvSpPr>
          <p:nvPr>
            <p:ph type="subTitle" idx="1"/>
          </p:nvPr>
        </p:nvSpPr>
        <p:spPr>
          <a:xfrm>
            <a:off x="4937760" y="4195383"/>
            <a:ext cx="6572922" cy="1655762"/>
          </a:xfrm>
        </p:spPr>
        <p:txBody>
          <a:bodyPr>
            <a:normAutofit fontScale="55000" lnSpcReduction="20000"/>
          </a:bodyPr>
          <a:lstStyle/>
          <a:p>
            <a:r>
              <a:rPr lang="en-US" sz="6600" i="1" dirty="0" smtClean="0">
                <a:solidFill>
                  <a:schemeClr val="accent1"/>
                </a:solidFill>
                <a:effectLst>
                  <a:outerShdw blurRad="38100" dist="38100" dir="2700000" algn="tl">
                    <a:srgbClr val="000000">
                      <a:alpha val="43137"/>
                    </a:srgbClr>
                  </a:outerShdw>
                </a:effectLst>
              </a:rPr>
              <a:t>What comes after the Weekend?</a:t>
            </a:r>
          </a:p>
          <a:p>
            <a:r>
              <a:rPr lang="en-US" sz="5800" i="1" dirty="0" smtClean="0">
                <a:solidFill>
                  <a:schemeClr val="accent1"/>
                </a:solidFill>
              </a:rPr>
              <a:t>Leadership on the Outside </a:t>
            </a:r>
          </a:p>
          <a:p>
            <a:r>
              <a:rPr lang="en-US" sz="5800" i="1" dirty="0" smtClean="0">
                <a:solidFill>
                  <a:schemeClr val="accent1"/>
                </a:solidFill>
              </a:rPr>
              <a:t>and on the Inside</a:t>
            </a:r>
            <a:endParaRPr lang="en-US" sz="5800" i="1" dirty="0">
              <a:solidFill>
                <a:schemeClr val="accent1"/>
              </a:solidFill>
            </a:endParaRPr>
          </a:p>
        </p:txBody>
      </p:sp>
      <p:sp>
        <p:nvSpPr>
          <p:cNvPr id="4" name="Slide Number Placeholder 3"/>
          <p:cNvSpPr>
            <a:spLocks noGrp="1"/>
          </p:cNvSpPr>
          <p:nvPr>
            <p:ph type="sldNum" sz="quarter" idx="12"/>
          </p:nvPr>
        </p:nvSpPr>
        <p:spPr/>
        <p:txBody>
          <a:bodyPr/>
          <a:lstStyle/>
          <a:p>
            <a:fld id="{B7579DB2-8F4E-49A5-8EDC-40FCA9249E7D}" type="slidenum">
              <a:rPr lang="en-US" smtClean="0"/>
              <a:t>2</a:t>
            </a:fld>
            <a:endParaRPr lang="en-US" dirty="0"/>
          </a:p>
        </p:txBody>
      </p:sp>
    </p:spTree>
    <p:extLst>
      <p:ext uri="{BB962C8B-B14F-4D97-AF65-F5344CB8AC3E}">
        <p14:creationId xmlns:p14="http://schemas.microsoft.com/office/powerpoint/2010/main" val="1436091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2586670" y="228601"/>
            <a:ext cx="9260304" cy="2065254"/>
          </a:xfrm>
        </p:spPr>
        <p:txBody>
          <a:bodyPr>
            <a:normAutofit fontScale="90000"/>
          </a:bodyPr>
          <a:lstStyle/>
          <a:p>
            <a:pPr algn="ctr">
              <a:lnSpc>
                <a:spcPts val="6500"/>
              </a:lnSpc>
            </a:pPr>
            <a: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Inside Resident </a:t>
            </a:r>
            <a:b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Community Council</a:t>
            </a:r>
          </a:p>
        </p:txBody>
      </p:sp>
      <p:sp>
        <p:nvSpPr>
          <p:cNvPr id="5" name="Content Placeholder 3">
            <a:extLst>
              <a:ext uri="{FF2B5EF4-FFF2-40B4-BE49-F238E27FC236}">
                <a16:creationId xmlns:a16="http://schemas.microsoft.com/office/drawing/2014/main" id="{2AD532BE-BC4A-49C6-9AD3-B5C307DE28A3}"/>
              </a:ext>
            </a:extLst>
          </p:cNvPr>
          <p:cNvSpPr txBox="1">
            <a:spLocks/>
          </p:cNvSpPr>
          <p:nvPr/>
        </p:nvSpPr>
        <p:spPr>
          <a:xfrm>
            <a:off x="2474257" y="2185571"/>
            <a:ext cx="9485131" cy="416292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rPr>
              <a:t>Major Roles of IC</a:t>
            </a:r>
          </a:p>
          <a:p>
            <a:pPr marL="742950" indent="-742950">
              <a:buFont typeface="+mj-lt"/>
              <a:buAutoNum type="arabicPeriod"/>
            </a:pPr>
            <a:r>
              <a:rPr lang="en-US" sz="4400" dirty="0">
                <a:latin typeface="Times New Roman" panose="02020603050405020304" pitchFamily="18" charset="0"/>
                <a:cs typeface="Times New Roman" panose="02020603050405020304" pitchFamily="18" charset="0"/>
              </a:rPr>
              <a:t>Encourage all Kairos graduates to group </a:t>
            </a:r>
            <a:r>
              <a:rPr lang="en-US" sz="4400" u="sng" dirty="0">
                <a:latin typeface="Times New Roman" panose="02020603050405020304" pitchFamily="18" charset="0"/>
                <a:cs typeface="Times New Roman" panose="02020603050405020304" pitchFamily="18" charset="0"/>
              </a:rPr>
              <a:t>regularly.</a:t>
            </a:r>
          </a:p>
          <a:p>
            <a:pPr marL="742950" indent="-742950">
              <a:buFont typeface="+mj-lt"/>
              <a:buAutoNum type="arabicPeriod"/>
            </a:pPr>
            <a:r>
              <a:rPr lang="en-US" sz="4400" b="1" dirty="0">
                <a:solidFill>
                  <a:schemeClr val="accent1"/>
                </a:solidFill>
                <a:latin typeface="Times New Roman" panose="02020603050405020304" pitchFamily="18" charset="0"/>
                <a:cs typeface="Times New Roman" panose="02020603050405020304" pitchFamily="18" charset="0"/>
              </a:rPr>
              <a:t>Where </a:t>
            </a:r>
            <a:r>
              <a:rPr lang="en-US" sz="4400" b="1" i="1" dirty="0">
                <a:solidFill>
                  <a:schemeClr val="accent1"/>
                </a:solidFill>
                <a:latin typeface="Times New Roman" panose="02020603050405020304" pitchFamily="18" charset="0"/>
                <a:cs typeface="Times New Roman" panose="02020603050405020304" pitchFamily="18" charset="0"/>
              </a:rPr>
              <a:t>Prayer and Share </a:t>
            </a:r>
            <a:r>
              <a:rPr lang="en-US" sz="4400" b="1" dirty="0">
                <a:solidFill>
                  <a:schemeClr val="accent1"/>
                </a:solidFill>
                <a:latin typeface="Times New Roman" panose="02020603050405020304" pitchFamily="18" charset="0"/>
                <a:cs typeface="Times New Roman" panose="02020603050405020304" pitchFamily="18" charset="0"/>
              </a:rPr>
              <a:t>not allowed, actively encourage Kairos graduates in Christian Fellowship within the institution.</a:t>
            </a:r>
          </a:p>
        </p:txBody>
      </p:sp>
      <p:sp>
        <p:nvSpPr>
          <p:cNvPr id="3" name="Slide Number Placeholder 2"/>
          <p:cNvSpPr>
            <a:spLocks noGrp="1"/>
          </p:cNvSpPr>
          <p:nvPr>
            <p:ph type="sldNum" sz="quarter" idx="12"/>
          </p:nvPr>
        </p:nvSpPr>
        <p:spPr/>
        <p:txBody>
          <a:bodyPr/>
          <a:lstStyle/>
          <a:p>
            <a:fld id="{B7579DB2-8F4E-49A5-8EDC-40FCA9249E7D}" type="slidenum">
              <a:rPr lang="en-US" smtClean="0"/>
              <a:t>20</a:t>
            </a:fld>
            <a:endParaRPr lang="en-US" dirty="0"/>
          </a:p>
        </p:txBody>
      </p:sp>
    </p:spTree>
    <p:extLst>
      <p:ext uri="{BB962C8B-B14F-4D97-AF65-F5344CB8AC3E}">
        <p14:creationId xmlns:p14="http://schemas.microsoft.com/office/powerpoint/2010/main" val="3519770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2574640" y="208714"/>
            <a:ext cx="9260304" cy="2065254"/>
          </a:xfrm>
        </p:spPr>
        <p:txBody>
          <a:bodyPr>
            <a:normAutofit fontScale="90000"/>
          </a:bodyPr>
          <a:lstStyle/>
          <a:p>
            <a:pPr algn="ctr">
              <a:lnSpc>
                <a:spcPts val="6500"/>
              </a:lnSpc>
            </a:pPr>
            <a: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Inside Resident </a:t>
            </a:r>
            <a:b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Community Council</a:t>
            </a:r>
          </a:p>
        </p:txBody>
      </p:sp>
      <p:sp>
        <p:nvSpPr>
          <p:cNvPr id="5" name="Content Placeholder 3">
            <a:extLst>
              <a:ext uri="{FF2B5EF4-FFF2-40B4-BE49-F238E27FC236}">
                <a16:creationId xmlns:a16="http://schemas.microsoft.com/office/drawing/2014/main" id="{2AD532BE-BC4A-49C6-9AD3-B5C307DE28A3}"/>
              </a:ext>
            </a:extLst>
          </p:cNvPr>
          <p:cNvSpPr txBox="1">
            <a:spLocks/>
          </p:cNvSpPr>
          <p:nvPr/>
        </p:nvSpPr>
        <p:spPr>
          <a:xfrm>
            <a:off x="2029208" y="2273968"/>
            <a:ext cx="9805736" cy="416292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rPr>
              <a:t>Major Roles of IC</a:t>
            </a:r>
          </a:p>
          <a:p>
            <a:pPr marL="0" indent="0" algn="ctr">
              <a:buFont typeface="Arial" panose="020B0604020202020204" pitchFamily="34" charset="0"/>
              <a:buNone/>
            </a:pPr>
            <a:endParaRPr lang="en-US" sz="10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endParaRPr>
          </a:p>
          <a:p>
            <a:pPr marL="742950" indent="-742950">
              <a:buFont typeface="+mj-lt"/>
              <a:buAutoNum type="arabicPeriod" startAt="3"/>
            </a:pPr>
            <a:r>
              <a:rPr lang="en-US" sz="4400" dirty="0">
                <a:latin typeface="Times New Roman" panose="02020603050405020304" pitchFamily="18" charset="0"/>
                <a:cs typeface="Times New Roman" panose="02020603050405020304" pitchFamily="18" charset="0"/>
              </a:rPr>
              <a:t>Plan the Monthly Reunion</a:t>
            </a:r>
          </a:p>
          <a:p>
            <a:pPr marL="742950" indent="-742950">
              <a:buFont typeface="+mj-lt"/>
              <a:buAutoNum type="arabicPeriod" startAt="3"/>
            </a:pPr>
            <a:r>
              <a:rPr lang="en-US" sz="4400" b="1" dirty="0">
                <a:solidFill>
                  <a:schemeClr val="accent1"/>
                </a:solidFill>
                <a:latin typeface="Times New Roman" panose="02020603050405020304" pitchFamily="18" charset="0"/>
                <a:cs typeface="Times New Roman" panose="02020603050405020304" pitchFamily="18" charset="0"/>
              </a:rPr>
              <a:t>Inside Council should seek assistance by Chaplain or Institutional Liaison</a:t>
            </a:r>
          </a:p>
          <a:p>
            <a:pPr marL="742950" indent="-742950">
              <a:buFont typeface="+mj-lt"/>
              <a:buAutoNum type="arabicPeriod" startAt="3"/>
            </a:pPr>
            <a:r>
              <a:rPr lang="en-US" sz="4400" dirty="0">
                <a:latin typeface="Times New Roman" panose="02020603050405020304" pitchFamily="18" charset="0"/>
                <a:cs typeface="Times New Roman" panose="02020603050405020304" pitchFamily="18" charset="0"/>
              </a:rPr>
              <a:t>Encourage participants to continue to invite loved ones to </a:t>
            </a:r>
            <a:r>
              <a:rPr lang="en-US" sz="4400" b="1" i="1" dirty="0">
                <a:solidFill>
                  <a:schemeClr val="accent1"/>
                </a:solidFill>
                <a:latin typeface="Times New Roman" panose="02020603050405020304" pitchFamily="18" charset="0"/>
                <a:cs typeface="Times New Roman" panose="02020603050405020304" pitchFamily="18" charset="0"/>
              </a:rPr>
              <a:t>Kairos Outside.</a:t>
            </a:r>
          </a:p>
        </p:txBody>
      </p:sp>
      <p:sp>
        <p:nvSpPr>
          <p:cNvPr id="3" name="Slide Number Placeholder 2"/>
          <p:cNvSpPr>
            <a:spLocks noGrp="1"/>
          </p:cNvSpPr>
          <p:nvPr>
            <p:ph type="sldNum" sz="quarter" idx="12"/>
          </p:nvPr>
        </p:nvSpPr>
        <p:spPr/>
        <p:txBody>
          <a:bodyPr/>
          <a:lstStyle/>
          <a:p>
            <a:fld id="{B7579DB2-8F4E-49A5-8EDC-40FCA9249E7D}" type="slidenum">
              <a:rPr lang="en-US" smtClean="0"/>
              <a:t>21</a:t>
            </a:fld>
            <a:endParaRPr lang="en-US" dirty="0"/>
          </a:p>
        </p:txBody>
      </p:sp>
    </p:spTree>
    <p:extLst>
      <p:ext uri="{BB962C8B-B14F-4D97-AF65-F5344CB8AC3E}">
        <p14:creationId xmlns:p14="http://schemas.microsoft.com/office/powerpoint/2010/main" val="2379729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2586671" y="400946"/>
            <a:ext cx="9260304" cy="2065254"/>
          </a:xfrm>
        </p:spPr>
        <p:txBody>
          <a:bodyPr>
            <a:normAutofit fontScale="90000"/>
          </a:bodyPr>
          <a:lstStyle/>
          <a:p>
            <a:pPr algn="ctr">
              <a:lnSpc>
                <a:spcPts val="6500"/>
              </a:lnSpc>
            </a:pPr>
            <a: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Inside Resident </a:t>
            </a:r>
            <a:b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8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Community Council</a:t>
            </a:r>
          </a:p>
        </p:txBody>
      </p:sp>
      <p:sp>
        <p:nvSpPr>
          <p:cNvPr id="5" name="Content Placeholder 3">
            <a:extLst>
              <a:ext uri="{FF2B5EF4-FFF2-40B4-BE49-F238E27FC236}">
                <a16:creationId xmlns:a16="http://schemas.microsoft.com/office/drawing/2014/main" id="{2AD532BE-BC4A-49C6-9AD3-B5C307DE28A3}"/>
              </a:ext>
            </a:extLst>
          </p:cNvPr>
          <p:cNvSpPr txBox="1">
            <a:spLocks/>
          </p:cNvSpPr>
          <p:nvPr/>
        </p:nvSpPr>
        <p:spPr>
          <a:xfrm>
            <a:off x="2281871" y="2490262"/>
            <a:ext cx="9516978" cy="77002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rPr>
              <a:t>IC Planning for Reunions</a:t>
            </a:r>
            <a:endParaRPr lang="en-US" sz="5400" b="1" u="sng" dirty="0">
              <a:solidFill>
                <a:schemeClr val="bg1">
                  <a:lumMod val="85000"/>
                </a:schemeClr>
              </a:solidFill>
              <a:latin typeface="Times New Roman" panose="02020603050405020304" pitchFamily="18" charset="0"/>
              <a:cs typeface="Times New Roman" panose="02020603050405020304" pitchFamily="18" charset="0"/>
            </a:endParaRPr>
          </a:p>
          <a:p>
            <a:pPr marL="914400" indent="-914400" algn="ctr">
              <a:buFont typeface="+mj-lt"/>
              <a:buAutoNum type="arabicPeriod"/>
            </a:pPr>
            <a:endParaRPr lang="en-US" sz="54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endParaRPr>
          </a:p>
          <a:p>
            <a:pPr marL="0" indent="0" algn="ctr">
              <a:buFont typeface="Arial" panose="020B0604020202020204" pitchFamily="34" charset="0"/>
              <a:buNone/>
            </a:pPr>
            <a:endParaRPr lang="en-US" sz="1000" b="1" u="sng" dirty="0">
              <a:solidFill>
                <a:schemeClr val="bg1">
                  <a:lumMod val="85000"/>
                </a:schemeClr>
              </a:solidFill>
              <a:highlight>
                <a:srgbClr val="0000FF"/>
              </a:highlight>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BEAFCC50-D6B5-4B04-A80B-A15F266EDBC8}"/>
              </a:ext>
            </a:extLst>
          </p:cNvPr>
          <p:cNvSpPr txBox="1"/>
          <p:nvPr/>
        </p:nvSpPr>
        <p:spPr>
          <a:xfrm>
            <a:off x="2281871" y="3790221"/>
            <a:ext cx="3814129" cy="2400657"/>
          </a:xfrm>
          <a:prstGeom prst="rect">
            <a:avLst/>
          </a:prstGeom>
          <a:noFill/>
        </p:spPr>
        <p:txBody>
          <a:bodyPr wrap="square" rtlCol="0">
            <a:spAutoFit/>
          </a:bodyPr>
          <a:lstStyle/>
          <a:p>
            <a:pPr marL="685800" indent="-685800">
              <a:buFont typeface="+mj-lt"/>
              <a:buAutoNum type="arabicPeriod"/>
            </a:pPr>
            <a:r>
              <a:rPr lang="en-US" sz="4400" dirty="0">
                <a:latin typeface="Times New Roman" panose="02020603050405020304" pitchFamily="18" charset="0"/>
                <a:cs typeface="Times New Roman" panose="02020603050405020304" pitchFamily="18" charset="0"/>
              </a:rPr>
              <a:t>Pick a topic</a:t>
            </a:r>
          </a:p>
          <a:p>
            <a:pPr marL="685800" indent="-685800">
              <a:buFont typeface="+mj-lt"/>
              <a:buAutoNum type="arabicPeriod"/>
            </a:pPr>
            <a:r>
              <a:rPr lang="en-US" sz="4400" dirty="0">
                <a:solidFill>
                  <a:schemeClr val="accent1"/>
                </a:solidFill>
                <a:latin typeface="Times New Roman" panose="02020603050405020304" pitchFamily="18" charset="0"/>
                <a:cs typeface="Times New Roman" panose="02020603050405020304" pitchFamily="18" charset="0"/>
              </a:rPr>
              <a:t>Scripture </a:t>
            </a:r>
          </a:p>
          <a:p>
            <a:pPr marL="685800" indent="-685800">
              <a:buFont typeface="+mj-lt"/>
              <a:buAutoNum type="arabicPeriod"/>
            </a:pPr>
            <a:r>
              <a:rPr lang="en-US" sz="4400" dirty="0">
                <a:latin typeface="Times New Roman" panose="02020603050405020304" pitchFamily="18" charset="0"/>
                <a:cs typeface="Times New Roman" panose="02020603050405020304" pitchFamily="18" charset="0"/>
              </a:rPr>
              <a:t>Devotions</a:t>
            </a:r>
          </a:p>
          <a:p>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01860F9-5FEA-455B-AF34-5F7BA6E7E794}"/>
              </a:ext>
            </a:extLst>
          </p:cNvPr>
          <p:cNvSpPr txBox="1"/>
          <p:nvPr/>
        </p:nvSpPr>
        <p:spPr>
          <a:xfrm>
            <a:off x="6096000" y="3790221"/>
            <a:ext cx="5750975" cy="2123658"/>
          </a:xfrm>
          <a:prstGeom prst="rect">
            <a:avLst/>
          </a:prstGeom>
          <a:noFill/>
        </p:spPr>
        <p:txBody>
          <a:bodyPr wrap="square" rtlCol="0">
            <a:spAutoFit/>
          </a:bodyPr>
          <a:lstStyle/>
          <a:p>
            <a:pPr marL="685800" indent="-685800">
              <a:buFont typeface="+mj-lt"/>
              <a:buAutoNum type="arabicPeriod" startAt="4"/>
            </a:pPr>
            <a:r>
              <a:rPr lang="en-US" sz="4400" dirty="0">
                <a:latin typeface="Times New Roman" panose="02020603050405020304" pitchFamily="18" charset="0"/>
                <a:cs typeface="Times New Roman" panose="02020603050405020304" pitchFamily="18" charset="0"/>
              </a:rPr>
              <a:t>Music</a:t>
            </a:r>
          </a:p>
          <a:p>
            <a:pPr marL="685800" indent="-685800">
              <a:buFont typeface="+mj-lt"/>
              <a:buAutoNum type="arabicPeriod" startAt="4"/>
            </a:pPr>
            <a:r>
              <a:rPr lang="en-US" sz="4400" dirty="0">
                <a:solidFill>
                  <a:schemeClr val="accent1"/>
                </a:solidFill>
                <a:latin typeface="Times New Roman" panose="02020603050405020304" pitchFamily="18" charset="0"/>
                <a:cs typeface="Times New Roman" panose="02020603050405020304" pitchFamily="18" charset="0"/>
              </a:rPr>
              <a:t>4</a:t>
            </a:r>
            <a:r>
              <a:rPr lang="en-US" sz="4400" baseline="30000" dirty="0">
                <a:solidFill>
                  <a:schemeClr val="accent1"/>
                </a:solidFill>
                <a:latin typeface="Times New Roman" panose="02020603050405020304" pitchFamily="18" charset="0"/>
                <a:cs typeface="Times New Roman" panose="02020603050405020304" pitchFamily="18" charset="0"/>
              </a:rPr>
              <a:t>th</a:t>
            </a:r>
            <a:r>
              <a:rPr lang="en-US" sz="4400" dirty="0">
                <a:solidFill>
                  <a:schemeClr val="accent1"/>
                </a:solidFill>
                <a:latin typeface="Times New Roman" panose="02020603050405020304" pitchFamily="18" charset="0"/>
                <a:cs typeface="Times New Roman" panose="02020603050405020304" pitchFamily="18" charset="0"/>
              </a:rPr>
              <a:t> Day Speakers</a:t>
            </a:r>
          </a:p>
          <a:p>
            <a:pPr marL="685800" indent="-685800">
              <a:buFont typeface="+mj-lt"/>
              <a:buAutoNum type="arabicPeriod" startAt="4"/>
            </a:pPr>
            <a:r>
              <a:rPr lang="en-US" sz="4400" dirty="0">
                <a:latin typeface="Times New Roman" panose="02020603050405020304" pitchFamily="18" charset="0"/>
                <a:cs typeface="Times New Roman" panose="02020603050405020304" pitchFamily="18" charset="0"/>
              </a:rPr>
              <a:t>Volunteers as guests</a:t>
            </a:r>
            <a:endParaRPr lang="en-US"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B7579DB2-8F4E-49A5-8EDC-40FCA9249E7D}" type="slidenum">
              <a:rPr lang="en-US" smtClean="0"/>
              <a:t>22</a:t>
            </a:fld>
            <a:endParaRPr lang="en-US" dirty="0"/>
          </a:p>
        </p:txBody>
      </p:sp>
    </p:spTree>
    <p:extLst>
      <p:ext uri="{BB962C8B-B14F-4D97-AF65-F5344CB8AC3E}">
        <p14:creationId xmlns:p14="http://schemas.microsoft.com/office/powerpoint/2010/main" val="1265801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2571794" y="921641"/>
            <a:ext cx="8879541" cy="1325563"/>
          </a:xfrm>
        </p:spPr>
        <p:txBody>
          <a:bodyPr>
            <a:noAutofit/>
          </a:bodyPr>
          <a:lstStyle/>
          <a:p>
            <a:pPr algn="ctr"/>
            <a:r>
              <a:rPr lang="en-US" sz="13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Questions?</a:t>
            </a:r>
            <a:endParaRPr lang="en-US" sz="13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3696505" y="3482913"/>
            <a:ext cx="7754830" cy="2015680"/>
          </a:xfrm>
          <a:ln w="76200">
            <a:solidFill>
              <a:schemeClr val="bg1">
                <a:lumMod val="50000"/>
              </a:schemeClr>
            </a:solidFill>
          </a:ln>
          <a:effectLst>
            <a:reflection blurRad="6350" stA="52000" endA="300" endPos="35000" dir="5400000" sy="-100000" algn="bl" rotWithShape="0"/>
          </a:effectLst>
          <a:scene3d>
            <a:camera prst="orthographicFront"/>
            <a:lightRig rig="threePt" dir="t"/>
          </a:scene3d>
          <a:sp3d>
            <a:bevelT prst="convex"/>
          </a:sp3d>
        </p:spPr>
        <p:txBody>
          <a:bodyPr>
            <a:normAutofit/>
          </a:bodyPr>
          <a:lstStyle/>
          <a:p>
            <a:r>
              <a:rPr lang="en-US" sz="4000" dirty="0" smtClean="0">
                <a:latin typeface="Times New Roman" panose="02020603050405020304" pitchFamily="18" charset="0"/>
                <a:cs typeface="Times New Roman" panose="02020603050405020304" pitchFamily="18" charset="0"/>
              </a:rPr>
              <a:t>Thank you for joining us!</a:t>
            </a:r>
            <a:endParaRPr lang="en-US" sz="4000" dirty="0">
              <a:latin typeface="Times New Roman" panose="02020603050405020304" pitchFamily="18" charset="0"/>
              <a:cs typeface="Times New Roman" panose="02020603050405020304" pitchFamily="18" charset="0"/>
            </a:endParaRPr>
          </a:p>
          <a:p>
            <a:r>
              <a:rPr lang="en-US" sz="4000" dirty="0" smtClean="0">
                <a:solidFill>
                  <a:schemeClr val="accent1"/>
                </a:solidFill>
                <a:latin typeface="Times New Roman" panose="02020603050405020304" pitchFamily="18" charset="0"/>
                <a:cs typeface="Times New Roman" panose="02020603050405020304" pitchFamily="18" charset="0"/>
              </a:rPr>
              <a:t>Please complete the session evaluation when you have a chance.</a:t>
            </a:r>
            <a:endParaRPr lang="en-US" sz="4000" dirty="0">
              <a:solidFill>
                <a:schemeClr val="accent1"/>
              </a:solidFill>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B7579DB2-8F4E-49A5-8EDC-40FCA9249E7D}" type="slidenum">
              <a:rPr lang="en-US" smtClean="0"/>
              <a:t>23</a:t>
            </a:fld>
            <a:endParaRPr lang="en-US" dirty="0"/>
          </a:p>
        </p:txBody>
      </p:sp>
    </p:spTree>
    <p:extLst>
      <p:ext uri="{BB962C8B-B14F-4D97-AF65-F5344CB8AC3E}">
        <p14:creationId xmlns:p14="http://schemas.microsoft.com/office/powerpoint/2010/main" val="3680708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80928-CDB5-465A-95D7-DFA76EF68B81}"/>
              </a:ext>
            </a:extLst>
          </p:cNvPr>
          <p:cNvSpPr>
            <a:spLocks noGrp="1"/>
          </p:cNvSpPr>
          <p:nvPr>
            <p:ph type="title"/>
          </p:nvPr>
        </p:nvSpPr>
        <p:spPr>
          <a:xfrm>
            <a:off x="1967671" y="269913"/>
            <a:ext cx="8804238" cy="1325563"/>
          </a:xfrm>
        </p:spPr>
        <p:txBody>
          <a:bodyPr/>
          <a:lstStyle/>
          <a:p>
            <a:r>
              <a:rPr lang="en-US" dirty="0">
                <a:latin typeface="Times New Roman" panose="02020603050405020304" pitchFamily="18" charset="0"/>
                <a:cs typeface="Times New Roman" panose="02020603050405020304" pitchFamily="18" charset="0"/>
              </a:rPr>
              <a:t>Almighty, loving, gracious, merciful and forgiving Lord…</a:t>
            </a:r>
          </a:p>
        </p:txBody>
      </p:sp>
      <p:sp>
        <p:nvSpPr>
          <p:cNvPr id="3" name="Content Placeholder 2">
            <a:extLst>
              <a:ext uri="{FF2B5EF4-FFF2-40B4-BE49-F238E27FC236}">
                <a16:creationId xmlns:a16="http://schemas.microsoft.com/office/drawing/2014/main" id="{53F88528-E457-4EEE-8677-8DA224FBEED9}"/>
              </a:ext>
            </a:extLst>
          </p:cNvPr>
          <p:cNvSpPr>
            <a:spLocks noGrp="1"/>
          </p:cNvSpPr>
          <p:nvPr>
            <p:ph idx="1"/>
          </p:nvPr>
        </p:nvSpPr>
        <p:spPr>
          <a:xfrm>
            <a:off x="642650" y="1449172"/>
            <a:ext cx="10906699" cy="4860408"/>
          </a:xfrm>
        </p:spPr>
        <p:txBody>
          <a:bodyPr>
            <a:normAutofit fontScale="92500" lnSpcReduction="20000"/>
          </a:bodyPr>
          <a:lstStyle/>
          <a:p>
            <a:pPr marL="0" indent="0" algn="just">
              <a:lnSpc>
                <a:spcPct val="120000"/>
              </a:lnSpc>
              <a:spcBef>
                <a:spcPts val="0"/>
              </a:spcBef>
              <a:buNone/>
            </a:pPr>
            <a:r>
              <a:rPr lang="en-US" sz="3100" dirty="0">
                <a:latin typeface="Times New Roman" panose="02020603050405020304" pitchFamily="18" charset="0"/>
                <a:cs typeface="Times New Roman" panose="02020603050405020304" pitchFamily="18" charset="0"/>
              </a:rPr>
              <a:t>if I can’t be trusted to figure out what is best for myself and then do it, it becomes obvious that </a:t>
            </a:r>
            <a:r>
              <a:rPr lang="en-US" sz="3100" b="1" i="1" dirty="0">
                <a:solidFill>
                  <a:schemeClr val="accent1"/>
                </a:solidFill>
                <a:latin typeface="Times New Roman" panose="02020603050405020304" pitchFamily="18" charset="0"/>
                <a:cs typeface="Times New Roman" panose="02020603050405020304" pitchFamily="18" charset="0"/>
              </a:rPr>
              <a:t>Your</a:t>
            </a:r>
            <a:r>
              <a:rPr lang="en-US" sz="3100" dirty="0">
                <a:latin typeface="Times New Roman" panose="02020603050405020304" pitchFamily="18" charset="0"/>
                <a:cs typeface="Times New Roman" panose="02020603050405020304" pitchFamily="18" charset="0"/>
              </a:rPr>
              <a:t> command is necessary. </a:t>
            </a:r>
            <a:r>
              <a:rPr lang="en-US" sz="3100" b="1" baseline="30000" dirty="0">
                <a:latin typeface="Times New Roman" panose="02020603050405020304" pitchFamily="18" charset="0"/>
                <a:cs typeface="Times New Roman" panose="02020603050405020304" pitchFamily="18" charset="0"/>
              </a:rPr>
              <a:t> </a:t>
            </a:r>
            <a:r>
              <a:rPr lang="en-US" sz="3100" dirty="0">
                <a:latin typeface="Times New Roman" panose="02020603050405020304" pitchFamily="18" charset="0"/>
                <a:cs typeface="Times New Roman" panose="02020603050405020304" pitchFamily="18" charset="0"/>
              </a:rPr>
              <a:t>For if I know the law but still can’t keep it, and if the power of sin within me keeps sabotaging my best intentions, I obviously need help! I realize that I don’t have what it takes. I can </a:t>
            </a:r>
            <a:r>
              <a:rPr lang="en-US" sz="3100" b="1" i="1" dirty="0">
                <a:solidFill>
                  <a:schemeClr val="accent1"/>
                </a:solidFill>
                <a:latin typeface="Times New Roman" panose="02020603050405020304" pitchFamily="18" charset="0"/>
                <a:cs typeface="Times New Roman" panose="02020603050405020304" pitchFamily="18" charset="0"/>
              </a:rPr>
              <a:t>will</a:t>
            </a:r>
            <a:r>
              <a:rPr lang="en-US" sz="3100" dirty="0">
                <a:latin typeface="Times New Roman" panose="02020603050405020304" pitchFamily="18" charset="0"/>
                <a:cs typeface="Times New Roman" panose="02020603050405020304" pitchFamily="18" charset="0"/>
              </a:rPr>
              <a:t> it, but I can’t </a:t>
            </a:r>
            <a:r>
              <a:rPr lang="en-US" sz="3100" b="1" i="1" dirty="0">
                <a:solidFill>
                  <a:schemeClr val="accent1"/>
                </a:solidFill>
                <a:latin typeface="Times New Roman" panose="02020603050405020304" pitchFamily="18" charset="0"/>
                <a:cs typeface="Times New Roman" panose="02020603050405020304" pitchFamily="18" charset="0"/>
              </a:rPr>
              <a:t>do</a:t>
            </a:r>
            <a:r>
              <a:rPr lang="en-US" sz="3100" dirty="0">
                <a:latin typeface="Times New Roman" panose="02020603050405020304" pitchFamily="18" charset="0"/>
                <a:cs typeface="Times New Roman" panose="02020603050405020304" pitchFamily="18" charset="0"/>
              </a:rPr>
              <a:t> it. I decide to </a:t>
            </a:r>
            <a:r>
              <a:rPr lang="en-US" sz="3100" b="1" u="sng" dirty="0">
                <a:latin typeface="Times New Roman" panose="02020603050405020304" pitchFamily="18" charset="0"/>
                <a:cs typeface="Times New Roman" panose="02020603050405020304" pitchFamily="18" charset="0"/>
              </a:rPr>
              <a:t>do good</a:t>
            </a:r>
            <a:r>
              <a:rPr lang="en-US" sz="3100" dirty="0">
                <a:latin typeface="Times New Roman" panose="02020603050405020304" pitchFamily="18" charset="0"/>
                <a:cs typeface="Times New Roman" panose="02020603050405020304" pitchFamily="18" charset="0"/>
              </a:rPr>
              <a:t>, but I </a:t>
            </a:r>
            <a:r>
              <a:rPr lang="en-US" sz="3100" b="1" i="1" dirty="0">
                <a:solidFill>
                  <a:schemeClr val="accent1"/>
                </a:solidFill>
                <a:latin typeface="Times New Roman" panose="02020603050405020304" pitchFamily="18" charset="0"/>
                <a:cs typeface="Times New Roman" panose="02020603050405020304" pitchFamily="18" charset="0"/>
              </a:rPr>
              <a:t>don’t really do it</a:t>
            </a:r>
            <a:r>
              <a:rPr lang="en-US" sz="3100" i="1" dirty="0">
                <a:latin typeface="Times New Roman" panose="02020603050405020304" pitchFamily="18" charset="0"/>
                <a:cs typeface="Times New Roman" panose="02020603050405020304" pitchFamily="18" charset="0"/>
              </a:rPr>
              <a:t>; </a:t>
            </a:r>
            <a:r>
              <a:rPr lang="en-US" sz="3100" dirty="0">
                <a:latin typeface="Times New Roman" panose="02020603050405020304" pitchFamily="18" charset="0"/>
                <a:cs typeface="Times New Roman" panose="02020603050405020304" pitchFamily="18" charset="0"/>
              </a:rPr>
              <a:t>I decide </a:t>
            </a:r>
            <a:r>
              <a:rPr lang="en-US" sz="3100" b="1" u="sng" dirty="0">
                <a:latin typeface="Times New Roman" panose="02020603050405020304" pitchFamily="18" charset="0"/>
                <a:cs typeface="Times New Roman" panose="02020603050405020304" pitchFamily="18" charset="0"/>
              </a:rPr>
              <a:t>not to do </a:t>
            </a:r>
            <a:r>
              <a:rPr lang="en-US" sz="3100" b="1" i="1" u="sng" dirty="0">
                <a:latin typeface="Times New Roman" panose="02020603050405020304" pitchFamily="18" charset="0"/>
                <a:cs typeface="Times New Roman" panose="02020603050405020304" pitchFamily="18" charset="0"/>
              </a:rPr>
              <a:t>bad</a:t>
            </a:r>
            <a:r>
              <a:rPr lang="en-US" sz="3100" dirty="0">
                <a:latin typeface="Times New Roman" panose="02020603050405020304" pitchFamily="18" charset="0"/>
                <a:cs typeface="Times New Roman" panose="02020603050405020304" pitchFamily="18" charset="0"/>
              </a:rPr>
              <a:t>, but then I </a:t>
            </a:r>
            <a:r>
              <a:rPr lang="en-US" sz="3100" b="1" i="1" dirty="0">
                <a:solidFill>
                  <a:schemeClr val="accent1"/>
                </a:solidFill>
                <a:latin typeface="Times New Roman" panose="02020603050405020304" pitchFamily="18" charset="0"/>
                <a:cs typeface="Times New Roman" panose="02020603050405020304" pitchFamily="18" charset="0"/>
              </a:rPr>
              <a:t>do it anyway</a:t>
            </a:r>
            <a:r>
              <a:rPr lang="en-US" sz="3100" dirty="0">
                <a:latin typeface="Times New Roman" panose="02020603050405020304" pitchFamily="18" charset="0"/>
                <a:cs typeface="Times New Roman" panose="02020603050405020304" pitchFamily="18" charset="0"/>
              </a:rPr>
              <a:t>. My </a:t>
            </a:r>
            <a:r>
              <a:rPr lang="en-US" sz="3100" b="1" dirty="0">
                <a:solidFill>
                  <a:schemeClr val="accent1"/>
                </a:solidFill>
                <a:latin typeface="Times New Roman" panose="02020603050405020304" pitchFamily="18" charset="0"/>
                <a:cs typeface="Times New Roman" panose="02020603050405020304" pitchFamily="18" charset="0"/>
              </a:rPr>
              <a:t>decisions</a:t>
            </a:r>
            <a:r>
              <a:rPr lang="en-US" sz="3100" dirty="0">
                <a:latin typeface="Times New Roman" panose="02020603050405020304" pitchFamily="18" charset="0"/>
                <a:cs typeface="Times New Roman" panose="02020603050405020304" pitchFamily="18" charset="0"/>
              </a:rPr>
              <a:t>, such as they are, don’t result in </a:t>
            </a:r>
            <a:r>
              <a:rPr lang="en-US" sz="3100" b="1" dirty="0">
                <a:solidFill>
                  <a:schemeClr val="accent1"/>
                </a:solidFill>
                <a:latin typeface="Times New Roman" panose="02020603050405020304" pitchFamily="18" charset="0"/>
                <a:cs typeface="Times New Roman" panose="02020603050405020304" pitchFamily="18" charset="0"/>
              </a:rPr>
              <a:t>actions</a:t>
            </a:r>
            <a:r>
              <a:rPr lang="en-US" sz="3100" dirty="0">
                <a:latin typeface="Times New Roman" panose="02020603050405020304" pitchFamily="18" charset="0"/>
                <a:cs typeface="Times New Roman" panose="02020603050405020304" pitchFamily="18" charset="0"/>
              </a:rPr>
              <a:t>. Something has gone wrong deep within me and gets the better of me every time. Lord, in Jesus’ name, I ask for something </a:t>
            </a:r>
            <a:r>
              <a:rPr lang="en-US" sz="3100" i="1" dirty="0">
                <a:latin typeface="Times New Roman" panose="02020603050405020304" pitchFamily="18" charset="0"/>
                <a:cs typeface="Times New Roman" panose="02020603050405020304" pitchFamily="18" charset="0"/>
              </a:rPr>
              <a:t>more</a:t>
            </a:r>
            <a:r>
              <a:rPr lang="en-US" sz="3100" dirty="0">
                <a:latin typeface="Times New Roman" panose="02020603050405020304" pitchFamily="18" charset="0"/>
                <a:cs typeface="Times New Roman" panose="02020603050405020304" pitchFamily="18" charset="0"/>
              </a:rPr>
              <a:t>! I want to be </a:t>
            </a:r>
            <a:r>
              <a:rPr lang="en-US" sz="3100" b="1" i="1" dirty="0">
                <a:solidFill>
                  <a:schemeClr val="accent1"/>
                </a:solidFill>
                <a:latin typeface="Times New Roman" panose="02020603050405020304" pitchFamily="18" charset="0"/>
                <a:cs typeface="Times New Roman" panose="02020603050405020304" pitchFamily="18" charset="0"/>
              </a:rPr>
              <a:t>ALL IN. </a:t>
            </a:r>
            <a:r>
              <a:rPr lang="en-US" sz="3100" dirty="0">
                <a:latin typeface="Times New Roman" panose="02020603050405020304" pitchFamily="18" charset="0"/>
                <a:cs typeface="Times New Roman" panose="02020603050405020304" pitchFamily="18" charset="0"/>
              </a:rPr>
              <a:t>Amen.</a:t>
            </a:r>
            <a:endParaRPr lang="en-US" sz="1200" b="1" i="1" dirty="0">
              <a:solidFill>
                <a:schemeClr val="accent1"/>
              </a:solidFill>
              <a:latin typeface="Times New Roman" panose="02020603050405020304" pitchFamily="18" charset="0"/>
              <a:cs typeface="Times New Roman" panose="02020603050405020304" pitchFamily="18" charset="0"/>
            </a:endParaRPr>
          </a:p>
          <a:p>
            <a:pPr marL="0" indent="0" algn="r">
              <a:lnSpc>
                <a:spcPct val="120000"/>
              </a:lnSpc>
              <a:spcBef>
                <a:spcPts val="0"/>
              </a:spcBef>
              <a:buNone/>
            </a:pPr>
            <a:r>
              <a:rPr lang="en-US" sz="1200" dirty="0">
                <a:latin typeface="Times New Roman" panose="02020603050405020304" pitchFamily="18" charset="0"/>
                <a:cs typeface="Times New Roman" panose="02020603050405020304" pitchFamily="18" charset="0"/>
              </a:rPr>
              <a:t>Romans 7:15-20 The Message</a:t>
            </a:r>
          </a:p>
        </p:txBody>
      </p:sp>
      <p:sp>
        <p:nvSpPr>
          <p:cNvPr id="4" name="Slide Number Placeholder 3"/>
          <p:cNvSpPr>
            <a:spLocks noGrp="1"/>
          </p:cNvSpPr>
          <p:nvPr>
            <p:ph type="sldNum" sz="quarter" idx="12"/>
          </p:nvPr>
        </p:nvSpPr>
        <p:spPr/>
        <p:txBody>
          <a:bodyPr/>
          <a:lstStyle/>
          <a:p>
            <a:fld id="{B7579DB2-8F4E-49A5-8EDC-40FCA9249E7D}" type="slidenum">
              <a:rPr lang="en-US" smtClean="0"/>
              <a:t>3</a:t>
            </a:fld>
            <a:endParaRPr lang="en-US" dirty="0"/>
          </a:p>
        </p:txBody>
      </p:sp>
    </p:spTree>
    <p:extLst>
      <p:ext uri="{BB962C8B-B14F-4D97-AF65-F5344CB8AC3E}">
        <p14:creationId xmlns:p14="http://schemas.microsoft.com/office/powerpoint/2010/main" val="3353190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3025824" y="473409"/>
            <a:ext cx="6140352" cy="1179259"/>
          </a:xfrm>
        </p:spPr>
        <p:txBody>
          <a:bodyPr>
            <a:normAutofit/>
          </a:bodyPr>
          <a:lstStyle/>
          <a:p>
            <a:pPr algn="ctr"/>
            <a:r>
              <a:rPr lang="en-US" sz="6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Agenda</a:t>
            </a: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3025824" y="1652668"/>
            <a:ext cx="7921026" cy="4538599"/>
          </a:xfrm>
        </p:spPr>
        <p:txBody>
          <a:bodyPr>
            <a:normAutofit lnSpcReduction="10000"/>
          </a:bodyPr>
          <a:lstStyle/>
          <a:p>
            <a:r>
              <a:rPr lang="en-US" sz="4000" dirty="0">
                <a:solidFill>
                  <a:schemeClr val="accent1"/>
                </a:solidFill>
                <a:latin typeface="Times New Roman" panose="02020603050405020304" pitchFamily="18" charset="0"/>
                <a:cs typeface="Times New Roman" panose="02020603050405020304" pitchFamily="18" charset="0"/>
              </a:rPr>
              <a:t>Rationale for the Workshop</a:t>
            </a:r>
          </a:p>
          <a:p>
            <a:r>
              <a:rPr lang="en-US" sz="4000" dirty="0">
                <a:latin typeface="Times New Roman" panose="02020603050405020304" pitchFamily="18" charset="0"/>
                <a:cs typeface="Times New Roman" panose="02020603050405020304" pitchFamily="18" charset="0"/>
              </a:rPr>
              <a:t>Preparing the Team for the </a:t>
            </a:r>
          </a:p>
          <a:p>
            <a:pPr marL="0" indent="0">
              <a:buNone/>
            </a:pPr>
            <a:r>
              <a:rPr lang="en-US" sz="4000" i="1" dirty="0">
                <a:latin typeface="Times New Roman" panose="02020603050405020304" pitchFamily="18" charset="0"/>
                <a:cs typeface="Times New Roman" panose="02020603050405020304" pitchFamily="18" charset="0"/>
              </a:rPr>
              <a:t> 	Weekend</a:t>
            </a:r>
            <a:r>
              <a:rPr lang="en-US" sz="4000" dirty="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Of One Accord</a:t>
            </a:r>
          </a:p>
          <a:p>
            <a:r>
              <a:rPr lang="en-US" sz="4000" dirty="0">
                <a:solidFill>
                  <a:schemeClr val="accent1"/>
                </a:solidFill>
                <a:latin typeface="Times New Roman" panose="02020603050405020304" pitchFamily="18" charset="0"/>
                <a:cs typeface="Times New Roman" panose="02020603050405020304" pitchFamily="18" charset="0"/>
              </a:rPr>
              <a:t>Preparing the Residents for the</a:t>
            </a:r>
          </a:p>
          <a:p>
            <a:pPr marL="0" indent="0">
              <a:buNone/>
            </a:pPr>
            <a:r>
              <a:rPr lang="en-US" sz="4000" dirty="0">
                <a:solidFill>
                  <a:schemeClr val="accent1"/>
                </a:solidFill>
                <a:latin typeface="Times New Roman" panose="02020603050405020304" pitchFamily="18" charset="0"/>
                <a:cs typeface="Times New Roman" panose="02020603050405020304" pitchFamily="18" charset="0"/>
              </a:rPr>
              <a:t> 	W</a:t>
            </a:r>
            <a:r>
              <a:rPr lang="en-US" sz="4000" i="1" dirty="0">
                <a:solidFill>
                  <a:schemeClr val="accent1"/>
                </a:solidFill>
                <a:latin typeface="Times New Roman" panose="02020603050405020304" pitchFamily="18" charset="0"/>
                <a:cs typeface="Times New Roman" panose="02020603050405020304" pitchFamily="18" charset="0"/>
              </a:rPr>
              <a:t>eekday</a:t>
            </a:r>
            <a:r>
              <a:rPr lang="en-US" sz="4000" dirty="0">
                <a:solidFill>
                  <a:schemeClr val="accent1"/>
                </a:solidFill>
                <a:latin typeface="Times New Roman" panose="02020603050405020304" pitchFamily="18" charset="0"/>
                <a:cs typeface="Times New Roman" panose="02020603050405020304" pitchFamily="18" charset="0"/>
              </a:rPr>
              <a:t>:  </a:t>
            </a:r>
            <a:r>
              <a:rPr lang="en-US" sz="4000" i="1" dirty="0">
                <a:solidFill>
                  <a:schemeClr val="accent1"/>
                </a:solidFill>
                <a:latin typeface="Times New Roman" panose="02020603050405020304" pitchFamily="18" charset="0"/>
                <a:cs typeface="Times New Roman" panose="02020603050405020304" pitchFamily="18" charset="0"/>
              </a:rPr>
              <a:t>Prayer and Share</a:t>
            </a:r>
          </a:p>
          <a:p>
            <a:r>
              <a:rPr lang="en-US" sz="4000" dirty="0">
                <a:latin typeface="Times New Roman" panose="02020603050405020304" pitchFamily="18" charset="0"/>
                <a:cs typeface="Times New Roman" panose="02020603050405020304" pitchFamily="18" charset="0"/>
              </a:rPr>
              <a:t>Preparing the Inside Council for the </a:t>
            </a:r>
          </a:p>
          <a:p>
            <a:pPr marL="0" indent="0">
              <a:buNone/>
            </a:pPr>
            <a:r>
              <a:rPr lang="en-US" sz="4000" dirty="0">
                <a:latin typeface="Times New Roman" panose="02020603050405020304" pitchFamily="18" charset="0"/>
                <a:cs typeface="Times New Roman" panose="02020603050405020304" pitchFamily="18" charset="0"/>
              </a:rPr>
              <a:t>	</a:t>
            </a:r>
            <a:r>
              <a:rPr lang="en-US" sz="4000" i="1" dirty="0">
                <a:latin typeface="Times New Roman" panose="02020603050405020304" pitchFamily="18" charset="0"/>
                <a:cs typeface="Times New Roman" panose="02020603050405020304" pitchFamily="18" charset="0"/>
              </a:rPr>
              <a:t>Weak Flesh: Reunion</a:t>
            </a:r>
            <a:endParaRPr lang="en-US" sz="4000" dirty="0">
              <a:latin typeface="Times New Roman" panose="02020603050405020304" pitchFamily="18" charset="0"/>
              <a:cs typeface="Times New Roman" panose="02020603050405020304" pitchFamily="18" charset="0"/>
            </a:endParaRPr>
          </a:p>
          <a:p>
            <a:endParaRPr lang="en-US" sz="4000" dirty="0">
              <a:solidFill>
                <a:schemeClr val="accent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7579DB2-8F4E-49A5-8EDC-40FCA9249E7D}" type="slidenum">
              <a:rPr lang="en-US" smtClean="0"/>
              <a:t>4</a:t>
            </a:fld>
            <a:endParaRPr lang="en-US" dirty="0"/>
          </a:p>
        </p:txBody>
      </p:sp>
    </p:spTree>
    <p:extLst>
      <p:ext uri="{BB962C8B-B14F-4D97-AF65-F5344CB8AC3E}">
        <p14:creationId xmlns:p14="http://schemas.microsoft.com/office/powerpoint/2010/main" val="806782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8758" y="216846"/>
            <a:ext cx="5432877" cy="622777"/>
          </a:xfrm>
        </p:spPr>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dirty="0">
                <a:ln w="508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Course Correction</a:t>
            </a:r>
          </a:p>
        </p:txBody>
      </p:sp>
      <p:pic>
        <p:nvPicPr>
          <p:cNvPr id="7"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99914" y="1393870"/>
            <a:ext cx="8305800" cy="4400952"/>
          </a:xfrm>
          <a:prstGeom prst="rect">
            <a:avLst/>
          </a:prstGeom>
          <a:ln>
            <a:noFill/>
          </a:ln>
          <a:effectLst>
            <a:outerShdw blurRad="292100" dist="139700" dir="2700000" algn="tl" rotWithShape="0">
              <a:srgbClr val="333333">
                <a:alpha val="65000"/>
              </a:srgbClr>
            </a:outerShdw>
          </a:effectLst>
        </p:spPr>
      </p:pic>
      <p:pic>
        <p:nvPicPr>
          <p:cNvPr id="4" name="Picture 3" descr="G:\Logos Official\Blue fish no background.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2600" y="253202"/>
            <a:ext cx="1108364" cy="432598"/>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txBox="1">
            <a:spLocks/>
          </p:cNvSpPr>
          <p:nvPr/>
        </p:nvSpPr>
        <p:spPr>
          <a:xfrm>
            <a:off x="2306782" y="6324600"/>
            <a:ext cx="7370618" cy="4572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i="1" dirty="0">
                <a:solidFill>
                  <a:prstClr val="white">
                    <a:lumMod val="50000"/>
                  </a:prstClr>
                </a:solidFill>
                <a:latin typeface="Garamond" panose="02020404030301010803" pitchFamily="18" charset="0"/>
                <a:cs typeface="Aparajita" pitchFamily="34" charset="0"/>
              </a:rPr>
              <a:t>Changing Hearts, Transforming Lives, Impacting the World</a:t>
            </a:r>
          </a:p>
        </p:txBody>
      </p:sp>
      <p:sp>
        <p:nvSpPr>
          <p:cNvPr id="3" name="TextBox 2">
            <a:extLst>
              <a:ext uri="{FF2B5EF4-FFF2-40B4-BE49-F238E27FC236}">
                <a16:creationId xmlns:a16="http://schemas.microsoft.com/office/drawing/2014/main" id="{1645876E-EBE6-4C8C-8231-27240B4DBA42}"/>
              </a:ext>
            </a:extLst>
          </p:cNvPr>
          <p:cNvSpPr txBox="1"/>
          <p:nvPr/>
        </p:nvSpPr>
        <p:spPr>
          <a:xfrm>
            <a:off x="3187474" y="963183"/>
            <a:ext cx="1201387" cy="707886"/>
          </a:xfrm>
          <a:prstGeom prst="rect">
            <a:avLst/>
          </a:prstGeom>
          <a:solidFill>
            <a:schemeClr val="bg1">
              <a:lumMod val="85000"/>
            </a:schemeClr>
          </a:solidFill>
          <a:ln w="28575">
            <a:solidFill>
              <a:srgbClr val="0070C0"/>
            </a:solidFill>
          </a:ln>
        </p:spPr>
        <p:txBody>
          <a:bodyPr wrap="square" rtlCol="0">
            <a:spAutoFit/>
          </a:bodyPr>
          <a:lstStyle/>
          <a:p>
            <a:pPr algn="ctr"/>
            <a:r>
              <a:rPr lang="en-US" sz="4000" b="1" dirty="0">
                <a:solidFill>
                  <a:schemeClr val="accent1"/>
                </a:solidFill>
              </a:rPr>
              <a:t>AKT</a:t>
            </a:r>
            <a:endParaRPr lang="en-US" sz="3600" b="1" dirty="0">
              <a:solidFill>
                <a:schemeClr val="accent1"/>
              </a:solidFill>
            </a:endParaRPr>
          </a:p>
        </p:txBody>
      </p:sp>
      <p:sp>
        <p:nvSpPr>
          <p:cNvPr id="8" name="TextBox 7">
            <a:extLst>
              <a:ext uri="{FF2B5EF4-FFF2-40B4-BE49-F238E27FC236}">
                <a16:creationId xmlns:a16="http://schemas.microsoft.com/office/drawing/2014/main" id="{A871FBFD-9FB4-49DE-818D-D0F5630F8FC8}"/>
              </a:ext>
            </a:extLst>
          </p:cNvPr>
          <p:cNvSpPr txBox="1"/>
          <p:nvPr/>
        </p:nvSpPr>
        <p:spPr>
          <a:xfrm>
            <a:off x="6591535" y="3151257"/>
            <a:ext cx="1120048" cy="707886"/>
          </a:xfrm>
          <a:prstGeom prst="rect">
            <a:avLst/>
          </a:prstGeom>
          <a:solidFill>
            <a:schemeClr val="bg1">
              <a:lumMod val="85000"/>
            </a:schemeClr>
          </a:solidFill>
          <a:ln w="19050">
            <a:solidFill>
              <a:srgbClr val="006600"/>
            </a:solidFill>
          </a:ln>
        </p:spPr>
        <p:txBody>
          <a:bodyPr wrap="square" rtlCol="0">
            <a:spAutoFit/>
          </a:bodyPr>
          <a:lstStyle/>
          <a:p>
            <a:pPr algn="ctr"/>
            <a:r>
              <a:rPr lang="en-US" sz="2000" b="1" dirty="0">
                <a:solidFill>
                  <a:srgbClr val="006600"/>
                </a:solidFill>
              </a:rPr>
              <a:t>Team</a:t>
            </a:r>
          </a:p>
          <a:p>
            <a:pPr algn="ctr"/>
            <a:r>
              <a:rPr lang="en-US" sz="2000" b="1" dirty="0">
                <a:solidFill>
                  <a:srgbClr val="006600"/>
                </a:solidFill>
              </a:rPr>
              <a:t>Meeting</a:t>
            </a:r>
          </a:p>
        </p:txBody>
      </p:sp>
      <p:sp>
        <p:nvSpPr>
          <p:cNvPr id="9" name="TextBox 8">
            <a:extLst>
              <a:ext uri="{FF2B5EF4-FFF2-40B4-BE49-F238E27FC236}">
                <a16:creationId xmlns:a16="http://schemas.microsoft.com/office/drawing/2014/main" id="{DAF6AB07-C3AC-44D8-BCE4-49B069DB9C2B}"/>
              </a:ext>
            </a:extLst>
          </p:cNvPr>
          <p:cNvSpPr txBox="1"/>
          <p:nvPr/>
        </p:nvSpPr>
        <p:spPr>
          <a:xfrm>
            <a:off x="9914258" y="961376"/>
            <a:ext cx="1491456" cy="707886"/>
          </a:xfrm>
          <a:prstGeom prst="rect">
            <a:avLst/>
          </a:prstGeom>
          <a:solidFill>
            <a:schemeClr val="bg1">
              <a:lumMod val="85000"/>
            </a:schemeClr>
          </a:solidFill>
          <a:ln w="19050">
            <a:solidFill>
              <a:srgbClr val="0070C0"/>
            </a:solidFill>
          </a:ln>
        </p:spPr>
        <p:txBody>
          <a:bodyPr wrap="square" rtlCol="0">
            <a:spAutoFit/>
          </a:bodyPr>
          <a:lstStyle/>
          <a:p>
            <a:pPr algn="ctr"/>
            <a:r>
              <a:rPr lang="en-US" sz="2000" b="1" dirty="0">
                <a:solidFill>
                  <a:schemeClr val="accent1"/>
                </a:solidFill>
              </a:rPr>
              <a:t>4</a:t>
            </a:r>
            <a:r>
              <a:rPr lang="en-US" sz="2000" b="1" baseline="30000" dirty="0">
                <a:solidFill>
                  <a:schemeClr val="accent1"/>
                </a:solidFill>
              </a:rPr>
              <a:t>th</a:t>
            </a:r>
            <a:r>
              <a:rPr lang="en-US" sz="2000" b="1" dirty="0">
                <a:solidFill>
                  <a:schemeClr val="accent1"/>
                </a:solidFill>
              </a:rPr>
              <a:t> Day Ministry</a:t>
            </a:r>
          </a:p>
        </p:txBody>
      </p:sp>
      <p:sp>
        <p:nvSpPr>
          <p:cNvPr id="10" name="TextBox 9">
            <a:extLst>
              <a:ext uri="{FF2B5EF4-FFF2-40B4-BE49-F238E27FC236}">
                <a16:creationId xmlns:a16="http://schemas.microsoft.com/office/drawing/2014/main" id="{FB907279-B910-4835-93F7-69EDF5D70D39}"/>
              </a:ext>
            </a:extLst>
          </p:cNvPr>
          <p:cNvSpPr txBox="1"/>
          <p:nvPr/>
        </p:nvSpPr>
        <p:spPr>
          <a:xfrm>
            <a:off x="6375196" y="1704046"/>
            <a:ext cx="1394777" cy="707886"/>
          </a:xfrm>
          <a:prstGeom prst="rect">
            <a:avLst/>
          </a:prstGeom>
          <a:solidFill>
            <a:schemeClr val="bg1">
              <a:lumMod val="85000"/>
            </a:schemeClr>
          </a:solidFill>
          <a:ln w="19050">
            <a:solidFill>
              <a:srgbClr val="0070C0"/>
            </a:solidFill>
          </a:ln>
        </p:spPr>
        <p:txBody>
          <a:bodyPr wrap="square" rtlCol="0">
            <a:spAutoFit/>
          </a:bodyPr>
          <a:lstStyle/>
          <a:p>
            <a:pPr algn="ctr"/>
            <a:r>
              <a:rPr lang="en-US" sz="2000" b="1" dirty="0">
                <a:solidFill>
                  <a:schemeClr val="accent1"/>
                </a:solidFill>
              </a:rPr>
              <a:t>Teaming</a:t>
            </a:r>
          </a:p>
          <a:p>
            <a:pPr algn="ctr"/>
            <a:r>
              <a:rPr lang="en-US" sz="2000" b="1" dirty="0">
                <a:solidFill>
                  <a:schemeClr val="accent1"/>
                </a:solidFill>
              </a:rPr>
              <a:t>Forming</a:t>
            </a:r>
            <a:endParaRPr lang="en-US" sz="2400" b="1" dirty="0">
              <a:solidFill>
                <a:schemeClr val="accent1"/>
              </a:solidFill>
            </a:endParaRPr>
          </a:p>
        </p:txBody>
      </p:sp>
      <p:sp>
        <p:nvSpPr>
          <p:cNvPr id="11" name="TextBox 10">
            <a:extLst>
              <a:ext uri="{FF2B5EF4-FFF2-40B4-BE49-F238E27FC236}">
                <a16:creationId xmlns:a16="http://schemas.microsoft.com/office/drawing/2014/main" id="{1D95B733-9A75-420A-A04D-8789312D231B}"/>
              </a:ext>
            </a:extLst>
          </p:cNvPr>
          <p:cNvSpPr txBox="1"/>
          <p:nvPr/>
        </p:nvSpPr>
        <p:spPr>
          <a:xfrm>
            <a:off x="9914258" y="5683318"/>
            <a:ext cx="1491456" cy="707886"/>
          </a:xfrm>
          <a:prstGeom prst="rect">
            <a:avLst/>
          </a:prstGeom>
          <a:solidFill>
            <a:schemeClr val="bg1">
              <a:lumMod val="85000"/>
            </a:schemeClr>
          </a:solidFill>
          <a:ln w="19050">
            <a:solidFill>
              <a:srgbClr val="006600"/>
            </a:solidFill>
          </a:ln>
        </p:spPr>
        <p:txBody>
          <a:bodyPr wrap="square" rtlCol="0">
            <a:spAutoFit/>
          </a:bodyPr>
          <a:lstStyle/>
          <a:p>
            <a:pPr algn="ctr"/>
            <a:r>
              <a:rPr lang="en-US" sz="2000" b="1" dirty="0">
                <a:solidFill>
                  <a:srgbClr val="006600"/>
                </a:solidFill>
              </a:rPr>
              <a:t>3 Day Weekend</a:t>
            </a:r>
          </a:p>
        </p:txBody>
      </p:sp>
      <p:sp>
        <p:nvSpPr>
          <p:cNvPr id="5" name="Slide Number Placeholder 4"/>
          <p:cNvSpPr>
            <a:spLocks noGrp="1"/>
          </p:cNvSpPr>
          <p:nvPr>
            <p:ph type="sldNum" sz="quarter" idx="12"/>
          </p:nvPr>
        </p:nvSpPr>
        <p:spPr/>
        <p:txBody>
          <a:bodyPr/>
          <a:lstStyle/>
          <a:p>
            <a:fld id="{B7579DB2-8F4E-49A5-8EDC-40FCA9249E7D}" type="slidenum">
              <a:rPr lang="en-US" smtClean="0"/>
              <a:t>5</a:t>
            </a:fld>
            <a:endParaRPr lang="en-US" dirty="0"/>
          </a:p>
        </p:txBody>
      </p:sp>
    </p:spTree>
    <p:extLst>
      <p:ext uri="{BB962C8B-B14F-4D97-AF65-F5344CB8AC3E}">
        <p14:creationId xmlns:p14="http://schemas.microsoft.com/office/powerpoint/2010/main" val="1395135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43D0D-85B1-4DB4-8E14-0954B855EA22}"/>
              </a:ext>
            </a:extLst>
          </p:cNvPr>
          <p:cNvSpPr>
            <a:spLocks noGrp="1"/>
          </p:cNvSpPr>
          <p:nvPr>
            <p:ph type="title"/>
          </p:nvPr>
        </p:nvSpPr>
        <p:spPr>
          <a:xfrm>
            <a:off x="2776672" y="377952"/>
            <a:ext cx="8883949" cy="4169665"/>
          </a:xfrm>
        </p:spPr>
        <p:txBody>
          <a:bodyPr>
            <a:noAutofit/>
          </a:bodyPr>
          <a:lstStyle/>
          <a:p>
            <a:pPr algn="ctr"/>
            <a:r>
              <a:rPr lang="en-US" sz="7200" dirty="0">
                <a:effectLst>
                  <a:outerShdw blurRad="38100" dist="38100" dir="2700000" algn="tl">
                    <a:srgbClr val="000000">
                      <a:alpha val="43137"/>
                    </a:srgbClr>
                  </a:outerShdw>
                </a:effectLst>
              </a:rPr>
              <a:t>Ezra</a:t>
            </a:r>
            <a:r>
              <a:rPr lang="en-US" sz="6600" dirty="0"/>
              <a:t> is: </a:t>
            </a:r>
            <a:br>
              <a:rPr lang="en-US" sz="6600" dirty="0"/>
            </a:br>
            <a:r>
              <a:rPr lang="en-US" sz="6600" dirty="0">
                <a:latin typeface="Elephant" panose="02020904090505020303" pitchFamily="18" charset="0"/>
                <a:cs typeface="Aharoni" panose="02010803020104030203" pitchFamily="2" charset="-79"/>
              </a:rPr>
              <a:t>What</a:t>
            </a:r>
            <a:r>
              <a:rPr lang="en-US" sz="6600" dirty="0"/>
              <a:t> to do…</a:t>
            </a:r>
            <a:br>
              <a:rPr lang="en-US" sz="6600" dirty="0"/>
            </a:br>
            <a:r>
              <a:rPr lang="en-US" sz="3200" dirty="0"/>
              <a:t/>
            </a:r>
            <a:br>
              <a:rPr lang="en-US" sz="3200" dirty="0"/>
            </a:br>
            <a:r>
              <a:rPr lang="en-US" sz="7200" dirty="0">
                <a:effectLst>
                  <a:outerShdw blurRad="38100" dist="38100" dir="2700000" algn="tl">
                    <a:srgbClr val="000000">
                      <a:alpha val="43137"/>
                    </a:srgbClr>
                  </a:outerShdw>
                </a:effectLst>
              </a:rPr>
              <a:t>Ezra </a:t>
            </a:r>
            <a:r>
              <a:rPr lang="en-US" sz="6600" dirty="0"/>
              <a:t>is </a:t>
            </a:r>
            <a:r>
              <a:rPr lang="en-US" sz="6600" i="1" u="sng" dirty="0">
                <a:effectLst>
                  <a:outerShdw blurRad="38100" dist="38100" dir="2700000" algn="tl">
                    <a:srgbClr val="000000">
                      <a:alpha val="43137"/>
                    </a:srgbClr>
                  </a:outerShdw>
                </a:effectLst>
              </a:rPr>
              <a:t>not</a:t>
            </a:r>
            <a:r>
              <a:rPr lang="en-US" sz="6600" dirty="0"/>
              <a:t>: </a:t>
            </a:r>
            <a:br>
              <a:rPr lang="en-US" sz="6600" dirty="0"/>
            </a:br>
            <a:r>
              <a:rPr lang="en-US" sz="6600" dirty="0">
                <a:latin typeface="Goudy Stout" panose="0202090407030B020401" pitchFamily="18" charset="0"/>
              </a:rPr>
              <a:t>How</a:t>
            </a:r>
            <a:r>
              <a:rPr lang="en-US" sz="6600" dirty="0"/>
              <a:t> to do…</a:t>
            </a:r>
          </a:p>
        </p:txBody>
      </p:sp>
      <p:sp>
        <p:nvSpPr>
          <p:cNvPr id="3" name="Text Placeholder 2">
            <a:extLst>
              <a:ext uri="{FF2B5EF4-FFF2-40B4-BE49-F238E27FC236}">
                <a16:creationId xmlns:a16="http://schemas.microsoft.com/office/drawing/2014/main" id="{1AA19803-D036-405A-9945-5068F4EF7DC6}"/>
              </a:ext>
            </a:extLst>
          </p:cNvPr>
          <p:cNvSpPr>
            <a:spLocks noGrp="1"/>
          </p:cNvSpPr>
          <p:nvPr>
            <p:ph type="body" idx="1"/>
          </p:nvPr>
        </p:nvSpPr>
        <p:spPr>
          <a:xfrm>
            <a:off x="2500076" y="4632961"/>
            <a:ext cx="8883949" cy="1341119"/>
          </a:xfrm>
        </p:spPr>
        <p:txBody>
          <a:bodyPr>
            <a:noAutofit/>
          </a:bodyPr>
          <a:lstStyle/>
          <a:p>
            <a:pPr algn="ctr"/>
            <a:r>
              <a:rPr lang="en-US" sz="3600" b="1" spc="50" dirty="0">
                <a:ln w="38100">
                  <a:solidFill>
                    <a:schemeClr val="accent1"/>
                  </a:solidFill>
                </a:ln>
                <a:solidFill>
                  <a:schemeClr val="bg2">
                    <a:lumMod val="75000"/>
                  </a:schemeClr>
                </a:solidFill>
                <a:effectLst>
                  <a:innerShdw blurRad="63500" dist="50800" dir="13500000">
                    <a:srgbClr val="000000">
                      <a:alpha val="50000"/>
                    </a:srgbClr>
                  </a:innerShdw>
                </a:effectLst>
              </a:rPr>
              <a:t>In Hebrew the meaning of the name Ezra is:</a:t>
            </a:r>
          </a:p>
          <a:p>
            <a:pPr algn="ctr"/>
            <a:r>
              <a:rPr lang="en-US" sz="3600" b="1" spc="50" dirty="0">
                <a:ln w="38100">
                  <a:solidFill>
                    <a:schemeClr val="accent1"/>
                  </a:solidFill>
                </a:ln>
                <a:solidFill>
                  <a:schemeClr val="bg2">
                    <a:lumMod val="75000"/>
                  </a:schemeClr>
                </a:solidFill>
                <a:effectLst>
                  <a:innerShdw blurRad="63500" dist="50800" dir="13500000">
                    <a:srgbClr val="000000">
                      <a:alpha val="50000"/>
                    </a:srgbClr>
                  </a:innerShdw>
                </a:effectLst>
              </a:rPr>
              <a:t> Help, helper. </a:t>
            </a:r>
          </a:p>
        </p:txBody>
      </p:sp>
      <p:sp>
        <p:nvSpPr>
          <p:cNvPr id="4" name="Slide Number Placeholder 3"/>
          <p:cNvSpPr>
            <a:spLocks noGrp="1"/>
          </p:cNvSpPr>
          <p:nvPr>
            <p:ph type="sldNum" sz="quarter" idx="12"/>
          </p:nvPr>
        </p:nvSpPr>
        <p:spPr/>
        <p:txBody>
          <a:bodyPr/>
          <a:lstStyle/>
          <a:p>
            <a:fld id="{B7579DB2-8F4E-49A5-8EDC-40FCA9249E7D}" type="slidenum">
              <a:rPr lang="en-US" smtClean="0"/>
              <a:t>6</a:t>
            </a:fld>
            <a:endParaRPr lang="en-US" dirty="0"/>
          </a:p>
        </p:txBody>
      </p:sp>
    </p:spTree>
    <p:extLst>
      <p:ext uri="{BB962C8B-B14F-4D97-AF65-F5344CB8AC3E}">
        <p14:creationId xmlns:p14="http://schemas.microsoft.com/office/powerpoint/2010/main" val="7267653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p:txBody>
          <a:bodyPr>
            <a:normAutofit/>
          </a:bodyPr>
          <a:lstStyle/>
          <a:p>
            <a:pPr algn="ctr"/>
            <a:r>
              <a:rPr lang="en-US" sz="7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 can only imagine…</a:t>
            </a:r>
          </a:p>
        </p:txBody>
      </p:sp>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2474258" y="1954276"/>
            <a:ext cx="9156910" cy="4538599"/>
          </a:xfrm>
        </p:spPr>
        <p:txBody>
          <a:bodyPr>
            <a:normAutofit lnSpcReduction="10000"/>
          </a:bodyPr>
          <a:lstStyle/>
          <a:p>
            <a:r>
              <a:rPr lang="en-US" sz="4000" dirty="0">
                <a:latin typeface="Times New Roman" panose="02020603050405020304" pitchFamily="18" charset="0"/>
                <a:cs typeface="Times New Roman" panose="02020603050405020304" pitchFamily="18" charset="0"/>
              </a:rPr>
              <a:t>A training without </a:t>
            </a:r>
            <a:r>
              <a:rPr lang="en-US" sz="4000" b="1" i="1" dirty="0">
                <a:solidFill>
                  <a:schemeClr val="accent1"/>
                </a:solidFill>
                <a:latin typeface="Times New Roman" panose="02020603050405020304" pitchFamily="18" charset="0"/>
                <a:cs typeface="Times New Roman" panose="02020603050405020304" pitchFamily="18" charset="0"/>
              </a:rPr>
              <a:t>ANY</a:t>
            </a:r>
            <a:r>
              <a:rPr lang="en-US" sz="4000" dirty="0">
                <a:latin typeface="Times New Roman" panose="02020603050405020304" pitchFamily="18" charset="0"/>
                <a:cs typeface="Times New Roman" panose="02020603050405020304" pitchFamily="18" charset="0"/>
              </a:rPr>
              <a:t> paper.</a:t>
            </a:r>
          </a:p>
          <a:p>
            <a:r>
              <a:rPr lang="en-US" sz="4000" dirty="0">
                <a:solidFill>
                  <a:schemeClr val="accent1"/>
                </a:solidFill>
                <a:latin typeface="Times New Roman" panose="02020603050405020304" pitchFamily="18" charset="0"/>
                <a:cs typeface="Times New Roman" panose="02020603050405020304" pitchFamily="18" charset="0"/>
              </a:rPr>
              <a:t>An Ezra experience where I don’t type in </a:t>
            </a:r>
            <a:r>
              <a:rPr lang="en-US" sz="4000" b="1" i="1" dirty="0">
                <a:latin typeface="Times New Roman" panose="02020603050405020304" pitchFamily="18" charset="0"/>
                <a:cs typeface="Times New Roman" panose="02020603050405020304" pitchFamily="18" charset="0"/>
              </a:rPr>
              <a:t>ANY</a:t>
            </a:r>
            <a:r>
              <a:rPr lang="en-US" sz="4000" dirty="0">
                <a:solidFill>
                  <a:schemeClr val="accent1"/>
                </a:solidFill>
                <a:latin typeface="Times New Roman" panose="02020603050405020304" pitchFamily="18" charset="0"/>
                <a:cs typeface="Times New Roman" panose="02020603050405020304" pitchFamily="18" charset="0"/>
              </a:rPr>
              <a:t> team information.</a:t>
            </a:r>
          </a:p>
          <a:p>
            <a:r>
              <a:rPr lang="en-US" sz="4000" dirty="0">
                <a:latin typeface="Times New Roman" panose="02020603050405020304" pitchFamily="18" charset="0"/>
                <a:cs typeface="Times New Roman" panose="02020603050405020304" pitchFamily="18" charset="0"/>
              </a:rPr>
              <a:t>A training with upbeat Christian music videos.</a:t>
            </a:r>
          </a:p>
          <a:p>
            <a:r>
              <a:rPr lang="en-US" sz="4000" dirty="0">
                <a:solidFill>
                  <a:schemeClr val="accent1"/>
                </a:solidFill>
                <a:latin typeface="Times New Roman" panose="02020603050405020304" pitchFamily="18" charset="0"/>
                <a:cs typeface="Times New Roman" panose="02020603050405020304" pitchFamily="18" charset="0"/>
              </a:rPr>
              <a:t>A “silver book” that is tattered, highlighted, and bookmarked with Post-It notes.</a:t>
            </a:r>
          </a:p>
        </p:txBody>
      </p:sp>
      <p:sp>
        <p:nvSpPr>
          <p:cNvPr id="3" name="Slide Number Placeholder 2"/>
          <p:cNvSpPr>
            <a:spLocks noGrp="1"/>
          </p:cNvSpPr>
          <p:nvPr>
            <p:ph type="sldNum" sz="quarter" idx="12"/>
          </p:nvPr>
        </p:nvSpPr>
        <p:spPr/>
        <p:txBody>
          <a:bodyPr/>
          <a:lstStyle/>
          <a:p>
            <a:fld id="{B7579DB2-8F4E-49A5-8EDC-40FCA9249E7D}" type="slidenum">
              <a:rPr lang="en-US" smtClean="0"/>
              <a:t>7</a:t>
            </a:fld>
            <a:endParaRPr lang="en-US" dirty="0"/>
          </a:p>
        </p:txBody>
      </p:sp>
    </p:spTree>
    <p:extLst>
      <p:ext uri="{BB962C8B-B14F-4D97-AF65-F5344CB8AC3E}">
        <p14:creationId xmlns:p14="http://schemas.microsoft.com/office/powerpoint/2010/main" val="3465141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2E400-229B-4011-BF6E-4D575CD01226}"/>
              </a:ext>
            </a:extLst>
          </p:cNvPr>
          <p:cNvSpPr>
            <a:spLocks noGrp="1"/>
          </p:cNvSpPr>
          <p:nvPr>
            <p:ph type="title"/>
          </p:nvPr>
        </p:nvSpPr>
        <p:spPr>
          <a:xfrm>
            <a:off x="2474258" y="617788"/>
            <a:ext cx="8879541" cy="5446128"/>
          </a:xfrm>
        </p:spPr>
        <p:txBody>
          <a:bodyPr>
            <a:normAutofit/>
          </a:bodyPr>
          <a:lstStyle/>
          <a:p>
            <a:pPr algn="ctr"/>
            <a:r>
              <a:rPr lang="en-US" sz="7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What is the PURPOSE </a:t>
            </a:r>
            <a:br>
              <a:rPr lang="en-US" sz="7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7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of Team Formation Meetings? </a:t>
            </a:r>
            <a:br>
              <a:rPr lang="en-US" sz="7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7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72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Teaming</a:t>
            </a:r>
            <a:r>
              <a:rPr lang="en-US" sz="7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3" name="Slide Number Placeholder 2"/>
          <p:cNvSpPr>
            <a:spLocks noGrp="1"/>
          </p:cNvSpPr>
          <p:nvPr>
            <p:ph type="sldNum" sz="quarter" idx="12"/>
          </p:nvPr>
        </p:nvSpPr>
        <p:spPr/>
        <p:txBody>
          <a:bodyPr/>
          <a:lstStyle/>
          <a:p>
            <a:fld id="{B7579DB2-8F4E-49A5-8EDC-40FCA9249E7D}" type="slidenum">
              <a:rPr lang="en-US" smtClean="0"/>
              <a:t>8</a:t>
            </a:fld>
            <a:endParaRPr lang="en-US" dirty="0"/>
          </a:p>
        </p:txBody>
      </p:sp>
    </p:spTree>
    <p:extLst>
      <p:ext uri="{BB962C8B-B14F-4D97-AF65-F5344CB8AC3E}">
        <p14:creationId xmlns:p14="http://schemas.microsoft.com/office/powerpoint/2010/main" val="41679139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503E710-1C7F-4F36-BCF9-4B47FC651096}"/>
              </a:ext>
            </a:extLst>
          </p:cNvPr>
          <p:cNvSpPr>
            <a:spLocks noGrp="1"/>
          </p:cNvSpPr>
          <p:nvPr>
            <p:ph sz="half" idx="2"/>
          </p:nvPr>
        </p:nvSpPr>
        <p:spPr>
          <a:xfrm>
            <a:off x="2390038" y="1700379"/>
            <a:ext cx="9156910" cy="4074779"/>
          </a:xfrm>
        </p:spPr>
        <p:txBody>
          <a:bodyPr>
            <a:normAutofit/>
          </a:bodyPr>
          <a:lstStyle/>
          <a:p>
            <a:pPr marL="0" indent="0" algn="ctr">
              <a:buNone/>
            </a:pPr>
            <a:r>
              <a:rPr lang="en-US" sz="12800" dirty="0">
                <a:solidFill>
                  <a:schemeClr val="accent1"/>
                </a:solidFill>
                <a:highlight>
                  <a:srgbClr val="C0C0C0"/>
                </a:highlight>
                <a:latin typeface="Impact" panose="020B0806030902050204" pitchFamily="34" charset="0"/>
              </a:rPr>
              <a:t>WE ARE THE CHURCH!</a:t>
            </a:r>
          </a:p>
        </p:txBody>
      </p:sp>
      <p:sp>
        <p:nvSpPr>
          <p:cNvPr id="2" name="Slide Number Placeholder 1"/>
          <p:cNvSpPr>
            <a:spLocks noGrp="1"/>
          </p:cNvSpPr>
          <p:nvPr>
            <p:ph type="sldNum" sz="quarter" idx="12"/>
          </p:nvPr>
        </p:nvSpPr>
        <p:spPr/>
        <p:txBody>
          <a:bodyPr/>
          <a:lstStyle/>
          <a:p>
            <a:fld id="{B7579DB2-8F4E-49A5-8EDC-40FCA9249E7D}" type="slidenum">
              <a:rPr lang="en-US" smtClean="0"/>
              <a:t>9</a:t>
            </a:fld>
            <a:endParaRPr lang="en-US" dirty="0"/>
          </a:p>
        </p:txBody>
      </p:sp>
    </p:spTree>
    <p:extLst>
      <p:ext uri="{BB962C8B-B14F-4D97-AF65-F5344CB8AC3E}">
        <p14:creationId xmlns:p14="http://schemas.microsoft.com/office/powerpoint/2010/main" val="24400262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1428</TotalTime>
  <Words>983</Words>
  <Application>Microsoft Office PowerPoint</Application>
  <PresentationFormat>Widescreen</PresentationFormat>
  <Paragraphs>180</Paragraphs>
  <Slides>23</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Aharoni</vt:lpstr>
      <vt:lpstr>Aparajita</vt:lpstr>
      <vt:lpstr>Arial</vt:lpstr>
      <vt:lpstr>Arial Black</vt:lpstr>
      <vt:lpstr>Calibri</vt:lpstr>
      <vt:lpstr>Calibri Light</vt:lpstr>
      <vt:lpstr>Elephant</vt:lpstr>
      <vt:lpstr>Garamond</vt:lpstr>
      <vt:lpstr>Goudy Stout</vt:lpstr>
      <vt:lpstr>Impact</vt:lpstr>
      <vt:lpstr>Times New Roman</vt:lpstr>
      <vt:lpstr>Office Theme</vt:lpstr>
      <vt:lpstr>PowerPoint Presentation</vt:lpstr>
      <vt:lpstr>A.K.T.2 AFTER Kairos Training</vt:lpstr>
      <vt:lpstr>Almighty, loving, gracious, merciful and forgiving Lord…</vt:lpstr>
      <vt:lpstr>Agenda</vt:lpstr>
      <vt:lpstr>Course Correction</vt:lpstr>
      <vt:lpstr>Ezra is:  What to do…  Ezra is not:  How to do…</vt:lpstr>
      <vt:lpstr>I can only imagine…</vt:lpstr>
      <vt:lpstr>What is the PURPOSE  of Team Formation Meetings?  (Teaming)</vt:lpstr>
      <vt:lpstr>PowerPoint Presentation</vt:lpstr>
      <vt:lpstr>Team Formation</vt:lpstr>
      <vt:lpstr>PowerPoint Presentation</vt:lpstr>
      <vt:lpstr>Group Dynamics</vt:lpstr>
      <vt:lpstr>PowerPoint Presentation</vt:lpstr>
      <vt:lpstr>Prayer and Share</vt:lpstr>
      <vt:lpstr>Prayer and Share</vt:lpstr>
      <vt:lpstr>Prayer and Share</vt:lpstr>
      <vt:lpstr>Prayer and Share</vt:lpstr>
      <vt:lpstr>Prayer and Share</vt:lpstr>
      <vt:lpstr>Inside Resident  Community Council</vt:lpstr>
      <vt:lpstr>Inside Resident  Community Council</vt:lpstr>
      <vt:lpstr>Inside Resident  Community Council</vt:lpstr>
      <vt:lpstr>Inside Resident  Community Council</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Merritts Gatto</dc:creator>
  <cp:lastModifiedBy>Kieffer, Jonathan C</cp:lastModifiedBy>
  <cp:revision>67</cp:revision>
  <dcterms:created xsi:type="dcterms:W3CDTF">2019-03-19T16:10:14Z</dcterms:created>
  <dcterms:modified xsi:type="dcterms:W3CDTF">2019-06-28T19:26:26Z</dcterms:modified>
</cp:coreProperties>
</file>